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6"/>
  </p:sldMasterIdLst>
  <p:notesMasterIdLst>
    <p:notesMasterId r:id="rId47"/>
  </p:notesMasterIdLst>
  <p:handoutMasterIdLst>
    <p:handoutMasterId r:id="rId48"/>
  </p:handoutMasterIdLst>
  <p:sldIdLst>
    <p:sldId id="256" r:id="rId7"/>
    <p:sldId id="307" r:id="rId8"/>
    <p:sldId id="308" r:id="rId9"/>
    <p:sldId id="290" r:id="rId10"/>
    <p:sldId id="485" r:id="rId11"/>
    <p:sldId id="309" r:id="rId12"/>
    <p:sldId id="268" r:id="rId13"/>
    <p:sldId id="310" r:id="rId14"/>
    <p:sldId id="486" r:id="rId15"/>
    <p:sldId id="487" r:id="rId16"/>
    <p:sldId id="439" r:id="rId17"/>
    <p:sldId id="293" r:id="rId18"/>
    <p:sldId id="294" r:id="rId19"/>
    <p:sldId id="295" r:id="rId20"/>
    <p:sldId id="441" r:id="rId21"/>
    <p:sldId id="440" r:id="rId22"/>
    <p:sldId id="331" r:id="rId23"/>
    <p:sldId id="434" r:id="rId24"/>
    <p:sldId id="435" r:id="rId25"/>
    <p:sldId id="402" r:id="rId26"/>
    <p:sldId id="433" r:id="rId27"/>
    <p:sldId id="471" r:id="rId28"/>
    <p:sldId id="480" r:id="rId29"/>
    <p:sldId id="437" r:id="rId30"/>
    <p:sldId id="438" r:id="rId31"/>
    <p:sldId id="468" r:id="rId32"/>
    <p:sldId id="470" r:id="rId33"/>
    <p:sldId id="467" r:id="rId34"/>
    <p:sldId id="482" r:id="rId35"/>
    <p:sldId id="483" r:id="rId36"/>
    <p:sldId id="302" r:id="rId37"/>
    <p:sldId id="303" r:id="rId38"/>
    <p:sldId id="304" r:id="rId39"/>
    <p:sldId id="473" r:id="rId40"/>
    <p:sldId id="479" r:id="rId41"/>
    <p:sldId id="476" r:id="rId42"/>
    <p:sldId id="305" r:id="rId43"/>
    <p:sldId id="474" r:id="rId44"/>
    <p:sldId id="481" r:id="rId45"/>
    <p:sldId id="48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105"/>
    <a:srgbClr val="729D05"/>
    <a:srgbClr val="309E04"/>
    <a:srgbClr val="FFFF00"/>
    <a:srgbClr val="3AB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5" autoAdjust="0"/>
    <p:restoredTop sz="93215" autoAdjust="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>
        <p:guide orient="horz" pos="792"/>
        <p:guide pos="3144"/>
        <p:guide orient="horz" pos="9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219"/>
    </p:cViewPr>
  </p:sorterViewPr>
  <p:notesViewPr>
    <p:cSldViewPr snapToGrid="0" showGuides="1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844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84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– EXISTING CONDITIONS AND INITIAL ATTEMPT AT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539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DOUG- The corridor’s CHARACTER, when you drive it, is FULL of community - schools, businesses, residences – 5 LANES WOULD REALLY CHANGE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55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– 2 LANE FOR MOST OF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59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– 2 LANE, LOTS OF SPEED VARIATIONS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8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67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- KYTC GUIDANCE WAS JUST RELEASED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16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- CHRIS BARROW ATTENDED PTM 2 – ANNE WAS ON MATERNITY LEAVE &amp; DOUG NEEDED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14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- TO TRY AND SEE AN ORDER TO PRIORITIZE, WE MODELLED EVERY 5 YEARS OUT TO 2045 – THEY DID NOT VARY ALL THAT MUCH (SEE GROWTH RATES)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– LOOKED AT INTERSECTIONS WITH SYNCHRO AS WELL – INITIALY  ONLY OVERALL LOS -  </a:t>
            </a:r>
            <a:r>
              <a:rPr lang="en-US" u="sng" dirty="0"/>
              <a:t>BUT LATER WITH ALL DIRECTIONS – THE OPERATIONS ASPECT STARTED TO EMERGE!  One or Two legs would fail, which affected KY 44 OVERALL performance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57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HDR ALSO LOOKED AT MAJOR CONNECTORS TO SEE IF THEY COULD BE IMPROVED. – THE ‘WASHINGTON BYPASS’ WOULD HAVE BEEN GREAT BUT THERE WERE ‘show stopper’ ROW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31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INITIAL CONCEPTS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PBFS was pretty easy once we realized 3 lanes helped a lot.  SEGMENT LOS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Safety analysis was important and drove some of the options on cross-sections (3 lane or 4 lane from KY 1526 to Fisher/Armstrong – had several high speed crashes)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Urban cross sections had 4 lane, some 3 lane, even had a 5 lane option to test safety &amp; LOS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5286C-B804-44EE-B9EB-53AC008E86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15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 – WANT TO ASK TRACY DURING PRESENTATION - CURIOUS WHAT HE WAS THINKING AT THIS STAGE ABOUT THE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5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29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EVIDENCE OF THE NEED FOR A VARIETY OF SOLUTIONS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Congestion at Shepherdsville and Mt Washington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78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CRASHES</a:t>
            </a:r>
          </a:p>
          <a:p>
            <a:endParaRPr lang="en-US" dirty="0"/>
          </a:p>
          <a:p>
            <a:r>
              <a:rPr lang="en-US" dirty="0"/>
              <a:t>Urban Areas are very dense with crashes, but center of corridor is higher speed – so more critical (K &amp; A) crashes.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31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LANES REQUIRES A LOT OF ROW – 16M, but also in the downtown areas (community impact)</a:t>
            </a:r>
          </a:p>
          <a:p>
            <a:endParaRPr lang="en-US" dirty="0"/>
          </a:p>
          <a:p>
            <a:r>
              <a:rPr lang="en-US" dirty="0"/>
              <a:t>TSMO APPROACH, Which would rely more on improved signals, will be a trade off of COSTS vs Level of Service – </a:t>
            </a:r>
            <a:r>
              <a:rPr lang="en-US" u="sng" dirty="0"/>
              <a:t>But LOS will only get so good even with 5 lanes</a:t>
            </a:r>
          </a:p>
          <a:p>
            <a:endParaRPr lang="en-US" dirty="0"/>
          </a:p>
          <a:p>
            <a:r>
              <a:rPr lang="en-US" dirty="0"/>
              <a:t>A GOOD STAKEHOLDER MOMENT!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3E920-5BB8-435B-B3D3-9A235F0EAD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95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SPEEDS WERE ALREADY HIGH.</a:t>
            </a:r>
          </a:p>
          <a:p>
            <a:endParaRPr lang="en-US" dirty="0"/>
          </a:p>
          <a:p>
            <a:r>
              <a:rPr lang="en-US" dirty="0"/>
              <a:t>“FULL CORRIDOR” TSMO CONCEPT DID NOT PERFORM AS WELL AS HOPED – but certain areas like intersections DID work better</a:t>
            </a:r>
          </a:p>
          <a:p>
            <a:endParaRPr lang="en-US" dirty="0"/>
          </a:p>
          <a:p>
            <a:r>
              <a:rPr lang="en-US" dirty="0"/>
              <a:t>BUT an 18% time reduction over 14 miles at an average 50 MPH is only a 3 minute savings.</a:t>
            </a:r>
          </a:p>
          <a:p>
            <a:endParaRPr lang="en-US" dirty="0"/>
          </a:p>
          <a:p>
            <a:r>
              <a:rPr lang="en-US" dirty="0"/>
              <a:t>5% is only 50 seconds time savings</a:t>
            </a:r>
          </a:p>
          <a:p>
            <a:endParaRPr lang="en-US" dirty="0"/>
          </a:p>
          <a:p>
            <a:r>
              <a:rPr lang="en-US" dirty="0"/>
              <a:t>Relief at MAJOR congestion spots, more continuous flow (intersections) , and safer travel may be just as valuable to users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E920-5BB8-435B-B3D3-9A235F0EAD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382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DESIGN – did not include work west of I-65 or EAST of Winning Colors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3E920-5BB8-435B-B3D3-9A235F0EAD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3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More, and multimodal, issues in urban areas that widening would not fully address.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3E920-5BB8-435B-B3D3-9A235F0EAD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9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TRACY –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Validating design assumptions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dentifying TSMO and PBFS solutions</a:t>
            </a: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Developing a project priority programming scheme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nvestigate proposed developments &amp; evaluate their effect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Forecast the potential traffic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Explore network connections’ ability to help KY 44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improvement concepts will be evaluated and prioritized based on criteria developed by the project team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Write a technical report</a:t>
            </a:r>
            <a:endParaRPr lang="en-US" sz="105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5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sections and smooth traffic operations required lots of thought.  Detailed counts would have helped, but that is for the next engineer!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3E920-5BB8-435B-B3D3-9A235F0EAD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33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for the Project Team, this generic comparison of cross-section safety was a helpful reminder</a:t>
            </a:r>
          </a:p>
          <a:p>
            <a:endParaRPr lang="en-US" dirty="0"/>
          </a:p>
          <a:p>
            <a:r>
              <a:rPr lang="en-US" dirty="0"/>
              <a:t>Its seemed to really ‘stick’ with the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8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Balancing safety and mobility is not an uncommon theme, but COMMUNITY AND QUALITY OF LIFE were surprising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62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votes were aggregated to get a sense of priority – it showed focus was more towards the cities where there was congestion/low LOS</a:t>
            </a:r>
          </a:p>
          <a:p>
            <a:endParaRPr lang="en-US" dirty="0"/>
          </a:p>
          <a:p>
            <a:r>
              <a:rPr lang="en-US" dirty="0"/>
              <a:t>The standout singular vote was a strong stakeholder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7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a high level, these were the aspects that would guide our prioritization, but the intertwining of segments &amp; intersections, and optimal timing of each required a closer look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68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focused evaluation across many metrics, connected to other segment, required the MOAS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94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MOTHER OF ALL SPREADSHEETS – A little like Multi-dimensional Chess on Star Trek!</a:t>
            </a:r>
          </a:p>
          <a:p>
            <a:endParaRPr lang="en-US" dirty="0"/>
          </a:p>
          <a:p>
            <a:r>
              <a:rPr lang="en-US" dirty="0"/>
              <a:t>We started to chart out where THE PROGRAM had been, and where our evaluation was guiding it – colored bars as bottom to start drafting the segment and intersections’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49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 AREAS ARE those with NO CURRENT PLANNED KYTC PROJECTS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– ORIGINAL STUDY</a:t>
            </a:r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LINE – 2022 ENACTED STATE HIGHWAY PLAN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LINE – The Project Team’s Recommendation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Urban areas generally early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segments adjacent to urban areas, including signal and intersection upgrades to aid flow</a:t>
            </a:r>
          </a:p>
          <a:p>
            <a:pPr marL="171450" indent="-171450">
              <a:buFontTx/>
              <a:buChar char="-"/>
            </a:pPr>
            <a:r>
              <a:rPr lang="en-US" dirty="0"/>
              <a:t>Segment 5 is where the more high speed K&amp;A crashes had happened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71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HAD TO TRY TO MAKE IT WORK FOR A DISTRICT PROGRAM WITH FISCAL CONSTRAINTS</a:t>
            </a:r>
          </a:p>
          <a:p>
            <a:endParaRPr lang="en-US" dirty="0"/>
          </a:p>
          <a:p>
            <a:r>
              <a:rPr lang="en-US" dirty="0"/>
              <a:t>HAD TO RE-SIZE AND RE-GROUP SOME SEGMENTS BASED ON COST</a:t>
            </a:r>
          </a:p>
          <a:p>
            <a:endParaRPr lang="en-US" dirty="0"/>
          </a:p>
          <a:p>
            <a:r>
              <a:rPr lang="en-US" dirty="0"/>
              <a:t>HAD TO SHOW PROGRESS IN STAKEHOLDER-SUPPORTED SEGMENTS WHILE STILL RESPECTNG THE ENGINEERING RESULTS</a:t>
            </a:r>
          </a:p>
          <a:p>
            <a:endParaRPr lang="en-US" dirty="0"/>
          </a:p>
          <a:p>
            <a:r>
              <a:rPr lang="en-US" dirty="0"/>
              <a:t>SEGMENTS 8 &amp; 9 are Burges &amp; </a:t>
            </a:r>
            <a:r>
              <a:rPr lang="en-US" dirty="0" err="1"/>
              <a:t>Niple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SEGMENT 1 is now under design</a:t>
            </a:r>
          </a:p>
          <a:p>
            <a:endParaRPr lang="en-US" dirty="0"/>
          </a:p>
          <a:p>
            <a:r>
              <a:rPr lang="en-US" dirty="0"/>
              <a:t>VERY HELPFUL IN THE SHIFT PROCESS</a:t>
            </a:r>
          </a:p>
          <a:p>
            <a:endParaRPr lang="en-US" dirty="0"/>
          </a:p>
          <a:p>
            <a:r>
              <a:rPr lang="en-US" dirty="0"/>
              <a:t>HOPEFULLY HELPFUL ENGAGING WITH THE CITIES’ ENGINEERS and STAKEHOLDERS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67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7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 – 2005 Study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Reconstruct KY 44 between I-65 and US 31E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5-lane urban typical with sidewalks (no bike facilities)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Recognized that it needed to be broken in segments and prioritized for funding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Essentially prioritized the ends and then the middle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Subsequent minor turn lane improvements were completed following this study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93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7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 – Every good Engineering presentation has a Dilbert Cartoon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31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2012 Study (5-396) covered US 31E into Spencer Co.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dirty="0"/>
              <a:t>Project 5-347.50 and 5-43 within limits of that study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 err="1"/>
              <a:t>Kinda</a:t>
            </a:r>
            <a:r>
              <a:rPr lang="en-US" dirty="0"/>
              <a:t> held to the Prioritization of 5-150 study in the ‘22 SYP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New project (5-80103) combined parts of two segments (Priorities 4 and 5)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Add 5-43 (which is the bastard piece of the Bullitt County-funded 5-347.10 project)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School turn lane project for good measure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3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Recommendation (between the two studies) was 5-lane the majority, transition to 3-lane urban, then rural 2-lane (with turn lanes) for the remaining segments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b="0" cap="none" dirty="0">
                <a:solidFill>
                  <a:schemeClr val="tx1"/>
                </a:solidFill>
                <a:latin typeface="+mn-lt"/>
              </a:rPr>
              <a:t>Projects Competing For Funding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b="0" cap="none" dirty="0">
                <a:solidFill>
                  <a:schemeClr val="tx1"/>
                </a:solidFill>
                <a:latin typeface="+mn-lt"/>
              </a:rPr>
              <a:t>Challenges To Addressing Capacity In The Near Term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b="0" cap="none" dirty="0">
                <a:solidFill>
                  <a:schemeClr val="tx1"/>
                </a:solidFill>
                <a:latin typeface="+mn-lt"/>
              </a:rPr>
              <a:t>Solving Spot Issues, But Not Whole-corridor Mobility</a:t>
            </a:r>
            <a:endParaRPr lang="en-US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How should this corridor function in various segments? 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dirty="0"/>
              <a:t>Way of doing things changed in nearly 20 years?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1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46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3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13.sv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0685D98A-CA5A-4C48-9AEB-4C1A201237A1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4664" y="1122363"/>
            <a:ext cx="5486400" cy="2387600"/>
          </a:xfrm>
        </p:spPr>
        <p:txBody>
          <a:bodyPr anchor="b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759" y="3602038"/>
            <a:ext cx="54864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97041-3EE3-4F17-990B-3AC264934EF0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02070B-3F7D-436A-849C-FB64175E8B45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75AAC8A-F8AB-44A3-9748-96464E9E0B6B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C3F6810-4D95-4C6E-A30A-459BAD7510FE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1973B3A-7185-45FB-A2E6-A7BDE6414DF3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CFFF66-0600-406E-AF42-9FD8E8EDB397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411687D-2631-487B-AEAB-39750C9E52B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4BDDEAF6-0726-4BF4-96D7-EBA489ABF3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80BBFBA-D0FB-4E20-8981-F569A2A0B67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id="{6B3BCF7C-4204-4B1A-8371-96E859FC84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3" name="Group 82">
                          <a:extLst>
                            <a:ext uri="{FF2B5EF4-FFF2-40B4-BE49-F238E27FC236}">
                              <a16:creationId xmlns:a16="http://schemas.microsoft.com/office/drawing/2014/main" id="{31CF95CD-48BB-4659-870A-21584266D83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78" name="Oval 77">
                            <a:extLst>
                              <a:ext uri="{FF2B5EF4-FFF2-40B4-BE49-F238E27FC236}">
                                <a16:creationId xmlns:a16="http://schemas.microsoft.com/office/drawing/2014/main" id="{871E1954-F3FD-427D-8FFA-F2883967354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80" name="Oval 79">
                            <a:extLst>
                              <a:ext uri="{FF2B5EF4-FFF2-40B4-BE49-F238E27FC236}">
                                <a16:creationId xmlns:a16="http://schemas.microsoft.com/office/drawing/2014/main" id="{B655BD1D-8AE2-43E7-B1D4-17923D0E017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9F92C461-5E10-49F3-B4F0-F320512C075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A6D57951-375C-41E9-BF45-DFC40F8E0A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4A4216D-DF9B-4DD9-989C-1F4040F3F4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CCC81D-9EE7-47A8-8A4C-74B5E047A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9985F9FD-CFFB-417E-A560-28BD7BC7EE86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A923F7B-7D75-4E04-AE62-D5B99F6457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0239D2C-73EF-42E3-B73F-E69B7C27F65B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9BA1C3D-ADED-4596-8A9D-3DEC7E848945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15F2BFA-6803-42A0-A870-794B120EF574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09A173D-9FE5-446C-B59E-5D7C0A00BF6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74C3792-995F-4717-8C8B-089BBA7DE9C7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D950B-0E2B-4905-8DE9-195E24B2ABE7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73C520A-0126-47DA-A75B-1A38883907A2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B12487D-8BC9-4BEB-B6A7-B9DD702B2BD3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Graphic 296">
            <a:extLst>
              <a:ext uri="{FF2B5EF4-FFF2-40B4-BE49-F238E27FC236}">
                <a16:creationId xmlns:a16="http://schemas.microsoft.com/office/drawing/2014/main" id="{AEE6DE36-A3C9-4D40-B471-F49B6A875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99FF86FA-8891-4235-B88B-CFCA3B57E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ADD6DC9-9036-47C7-AAE5-8AF23CE0C81D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27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0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0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61AA1-7048-41AE-AA8B-1FD077C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6439D65-6A92-4B4C-8307-6CB811F9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B85375-9E39-4BEF-908C-531D0252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5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3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 userDrawn="1"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 userDrawn="1"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 userDrawn="1"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 userDrawn="1"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 userDrawn="1"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 userDrawn="1"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 userDrawn="1"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 userDrawn="1"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 userDrawn="1"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 userDrawn="1"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4008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6400800" cy="41148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1569916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</a:extLst>
          </p:cNvPr>
          <p:cNvSpPr/>
          <p:nvPr userDrawn="1"/>
        </p:nvSpPr>
        <p:spPr>
          <a:xfrm rot="13508190">
            <a:off x="141725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1574706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</a:extLst>
          </p:cNvPr>
          <p:cNvSpPr/>
          <p:nvPr userDrawn="1"/>
        </p:nvSpPr>
        <p:spPr>
          <a:xfrm rot="18900000">
            <a:off x="1580257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145529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3019001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</a:extLst>
          </p:cNvPr>
          <p:cNvGrpSpPr/>
          <p:nvPr userDrawn="1"/>
        </p:nvGrpSpPr>
        <p:grpSpPr>
          <a:xfrm>
            <a:off x="1159403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</a:extLst>
          </p:cNvPr>
          <p:cNvSpPr/>
          <p:nvPr userDrawn="1"/>
        </p:nvSpPr>
        <p:spPr>
          <a:xfrm>
            <a:off x="2960473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591DEB5-C98C-4EF8-AA57-B8F45C484FF4}"/>
              </a:ext>
            </a:extLst>
          </p:cNvPr>
          <p:cNvSpPr/>
          <p:nvPr userDrawn="1"/>
        </p:nvSpPr>
        <p:spPr>
          <a:xfrm>
            <a:off x="-7601" y="2930958"/>
            <a:ext cx="1128311" cy="2870805"/>
          </a:xfrm>
          <a:custGeom>
            <a:avLst/>
            <a:gdLst>
              <a:gd name="connsiteX0" fmla="*/ 1128311 w 1128311"/>
              <a:gd name="connsiteY0" fmla="*/ 0 h 2870805"/>
              <a:gd name="connsiteX1" fmla="*/ 1123909 w 1128311"/>
              <a:gd name="connsiteY1" fmla="*/ 2870805 h 2870805"/>
              <a:gd name="connsiteX2" fmla="*/ 0 w 1128311"/>
              <a:gd name="connsiteY2" fmla="*/ 1743443 h 2870805"/>
              <a:gd name="connsiteX3" fmla="*/ 0 w 1128311"/>
              <a:gd name="connsiteY3" fmla="*/ 1124856 h 2870805"/>
              <a:gd name="connsiteX4" fmla="*/ 1128311 w 1128311"/>
              <a:gd name="connsiteY4" fmla="*/ 0 h 287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311" h="2870805">
                <a:moveTo>
                  <a:pt x="1128311" y="0"/>
                </a:moveTo>
                <a:lnTo>
                  <a:pt x="1123909" y="2870805"/>
                </a:lnTo>
                <a:lnTo>
                  <a:pt x="0" y="1743443"/>
                </a:lnTo>
                <a:lnTo>
                  <a:pt x="0" y="1124856"/>
                </a:lnTo>
                <a:lnTo>
                  <a:pt x="11283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6FFCF0CF-3167-4E3E-BD4A-236ACC247EC0}"/>
              </a:ext>
            </a:extLst>
          </p:cNvPr>
          <p:cNvSpPr/>
          <p:nvPr/>
        </p:nvSpPr>
        <p:spPr>
          <a:xfrm rot="13500280">
            <a:off x="126341" y="458327"/>
            <a:ext cx="2024298" cy="2024298"/>
          </a:xfrm>
          <a:custGeom>
            <a:avLst/>
            <a:gdLst>
              <a:gd name="connsiteX0" fmla="*/ 2024298 w 2024298"/>
              <a:gd name="connsiteY0" fmla="*/ 2024298 h 2024298"/>
              <a:gd name="connsiteX1" fmla="*/ 0 w 2024298"/>
              <a:gd name="connsiteY1" fmla="*/ 0 h 2024298"/>
              <a:gd name="connsiteX2" fmla="*/ 40826 w 2024298"/>
              <a:gd name="connsiteY2" fmla="*/ 0 h 2024298"/>
              <a:gd name="connsiteX3" fmla="*/ 2024298 w 2024298"/>
              <a:gd name="connsiteY3" fmla="*/ 1983472 h 2024298"/>
              <a:gd name="connsiteX4" fmla="*/ 2024298 w 2024298"/>
              <a:gd name="connsiteY4" fmla="*/ 2024298 h 202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98" h="2024298">
                <a:moveTo>
                  <a:pt x="2024298" y="2024298"/>
                </a:moveTo>
                <a:lnTo>
                  <a:pt x="0" y="0"/>
                </a:lnTo>
                <a:lnTo>
                  <a:pt x="40826" y="0"/>
                </a:lnTo>
                <a:lnTo>
                  <a:pt x="2024298" y="1983472"/>
                </a:lnTo>
                <a:lnTo>
                  <a:pt x="2024298" y="202429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AB47A61A-6E4C-49A5-A2E8-2410A107CC2A}"/>
              </a:ext>
            </a:extLst>
          </p:cNvPr>
          <p:cNvSpPr/>
          <p:nvPr/>
        </p:nvSpPr>
        <p:spPr>
          <a:xfrm rot="13500280">
            <a:off x="108491" y="501416"/>
            <a:ext cx="1938109" cy="1938109"/>
          </a:xfrm>
          <a:custGeom>
            <a:avLst/>
            <a:gdLst>
              <a:gd name="connsiteX0" fmla="*/ 1938109 w 1938109"/>
              <a:gd name="connsiteY0" fmla="*/ 1938109 h 1938109"/>
              <a:gd name="connsiteX1" fmla="*/ 0 w 1938109"/>
              <a:gd name="connsiteY1" fmla="*/ 0 h 1938109"/>
              <a:gd name="connsiteX2" fmla="*/ 40826 w 1938109"/>
              <a:gd name="connsiteY2" fmla="*/ 0 h 1938109"/>
              <a:gd name="connsiteX3" fmla="*/ 1938109 w 1938109"/>
              <a:gd name="connsiteY3" fmla="*/ 1897283 h 1938109"/>
              <a:gd name="connsiteX4" fmla="*/ 1938109 w 1938109"/>
              <a:gd name="connsiteY4" fmla="*/ 1938109 h 19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09" h="1938109">
                <a:moveTo>
                  <a:pt x="1938109" y="1938109"/>
                </a:moveTo>
                <a:lnTo>
                  <a:pt x="0" y="0"/>
                </a:lnTo>
                <a:lnTo>
                  <a:pt x="40826" y="0"/>
                </a:lnTo>
                <a:lnTo>
                  <a:pt x="1938109" y="1897283"/>
                </a:lnTo>
                <a:lnTo>
                  <a:pt x="1938109" y="193810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C8CDBA7-BF04-4719-8D66-513A71ECCAFF}"/>
              </a:ext>
            </a:extLst>
          </p:cNvPr>
          <p:cNvSpPr/>
          <p:nvPr/>
        </p:nvSpPr>
        <p:spPr>
          <a:xfrm rot="13500280">
            <a:off x="90475" y="544906"/>
            <a:ext cx="1853055" cy="1851921"/>
          </a:xfrm>
          <a:custGeom>
            <a:avLst/>
            <a:gdLst>
              <a:gd name="connsiteX0" fmla="*/ 1851921 w 1853055"/>
              <a:gd name="connsiteY0" fmla="*/ 1851921 h 1851921"/>
              <a:gd name="connsiteX1" fmla="*/ 0 w 1853055"/>
              <a:gd name="connsiteY1" fmla="*/ 0 h 1851921"/>
              <a:gd name="connsiteX2" fmla="*/ 40826 w 1853055"/>
              <a:gd name="connsiteY2" fmla="*/ 0 h 1851921"/>
              <a:gd name="connsiteX3" fmla="*/ 1853055 w 1853055"/>
              <a:gd name="connsiteY3" fmla="*/ 1811094 h 1851921"/>
              <a:gd name="connsiteX4" fmla="*/ 1851920 w 1853055"/>
              <a:gd name="connsiteY4" fmla="*/ 1811094 h 1851921"/>
              <a:gd name="connsiteX5" fmla="*/ 1851921 w 1853055"/>
              <a:gd name="connsiteY5" fmla="*/ 1851921 h 185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055" h="1851921">
                <a:moveTo>
                  <a:pt x="1851921" y="1851921"/>
                </a:moveTo>
                <a:lnTo>
                  <a:pt x="0" y="0"/>
                </a:lnTo>
                <a:lnTo>
                  <a:pt x="40826" y="0"/>
                </a:lnTo>
                <a:lnTo>
                  <a:pt x="1853055" y="1811094"/>
                </a:lnTo>
                <a:lnTo>
                  <a:pt x="1851920" y="1811094"/>
                </a:lnTo>
                <a:lnTo>
                  <a:pt x="1851921" y="185192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79CDC826-71AB-4245-AC5F-8DC9DB2BBCE0}"/>
              </a:ext>
            </a:extLst>
          </p:cNvPr>
          <p:cNvSpPr/>
          <p:nvPr/>
        </p:nvSpPr>
        <p:spPr>
          <a:xfrm rot="13500280">
            <a:off x="72624" y="587994"/>
            <a:ext cx="1766866" cy="1765732"/>
          </a:xfrm>
          <a:custGeom>
            <a:avLst/>
            <a:gdLst>
              <a:gd name="connsiteX0" fmla="*/ 1765732 w 1766866"/>
              <a:gd name="connsiteY0" fmla="*/ 1765732 h 1765732"/>
              <a:gd name="connsiteX1" fmla="*/ 0 w 1766866"/>
              <a:gd name="connsiteY1" fmla="*/ 0 h 1765732"/>
              <a:gd name="connsiteX2" fmla="*/ 40826 w 1766866"/>
              <a:gd name="connsiteY2" fmla="*/ 0 h 1765732"/>
              <a:gd name="connsiteX3" fmla="*/ 1766866 w 1766866"/>
              <a:gd name="connsiteY3" fmla="*/ 1724906 h 1765732"/>
              <a:gd name="connsiteX4" fmla="*/ 1765731 w 1766866"/>
              <a:gd name="connsiteY4" fmla="*/ 1724906 h 1765732"/>
              <a:gd name="connsiteX5" fmla="*/ 1765732 w 1766866"/>
              <a:gd name="connsiteY5" fmla="*/ 1765732 h 176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866" h="1765732">
                <a:moveTo>
                  <a:pt x="1765732" y="1765732"/>
                </a:moveTo>
                <a:lnTo>
                  <a:pt x="0" y="0"/>
                </a:lnTo>
                <a:lnTo>
                  <a:pt x="40826" y="0"/>
                </a:lnTo>
                <a:lnTo>
                  <a:pt x="1766866" y="1724906"/>
                </a:lnTo>
                <a:lnTo>
                  <a:pt x="1765731" y="1724906"/>
                </a:lnTo>
                <a:lnTo>
                  <a:pt x="1765732" y="1765732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DE1670F-43B8-4EA8-878C-AC3FF1921E21}"/>
              </a:ext>
            </a:extLst>
          </p:cNvPr>
          <p:cNvSpPr/>
          <p:nvPr/>
        </p:nvSpPr>
        <p:spPr>
          <a:xfrm rot="13500280">
            <a:off x="55175" y="630117"/>
            <a:ext cx="1680678" cy="1680677"/>
          </a:xfrm>
          <a:custGeom>
            <a:avLst/>
            <a:gdLst>
              <a:gd name="connsiteX0" fmla="*/ 1680678 w 1680678"/>
              <a:gd name="connsiteY0" fmla="*/ 1680677 h 1680677"/>
              <a:gd name="connsiteX1" fmla="*/ 0 w 1680678"/>
              <a:gd name="connsiteY1" fmla="*/ 0 h 1680677"/>
              <a:gd name="connsiteX2" fmla="*/ 40826 w 1680678"/>
              <a:gd name="connsiteY2" fmla="*/ 0 h 1680677"/>
              <a:gd name="connsiteX3" fmla="*/ 1680678 w 1680678"/>
              <a:gd name="connsiteY3" fmla="*/ 1639851 h 1680677"/>
              <a:gd name="connsiteX4" fmla="*/ 1680678 w 1680678"/>
              <a:gd name="connsiteY4" fmla="*/ 1680677 h 16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78" h="1680677">
                <a:moveTo>
                  <a:pt x="1680678" y="1680677"/>
                </a:moveTo>
                <a:lnTo>
                  <a:pt x="0" y="0"/>
                </a:lnTo>
                <a:lnTo>
                  <a:pt x="40826" y="0"/>
                </a:lnTo>
                <a:lnTo>
                  <a:pt x="1680678" y="1639851"/>
                </a:lnTo>
                <a:lnTo>
                  <a:pt x="1680678" y="168067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AE780ED-EF51-4AD7-A73F-01E563D0E8BC}"/>
              </a:ext>
            </a:extLst>
          </p:cNvPr>
          <p:cNvSpPr/>
          <p:nvPr/>
        </p:nvSpPr>
        <p:spPr>
          <a:xfrm rot="13500280">
            <a:off x="37325" y="673206"/>
            <a:ext cx="1594489" cy="1594489"/>
          </a:xfrm>
          <a:custGeom>
            <a:avLst/>
            <a:gdLst>
              <a:gd name="connsiteX0" fmla="*/ 1594489 w 1594489"/>
              <a:gd name="connsiteY0" fmla="*/ 1594489 h 1594489"/>
              <a:gd name="connsiteX1" fmla="*/ 0 w 1594489"/>
              <a:gd name="connsiteY1" fmla="*/ 0 h 1594489"/>
              <a:gd name="connsiteX2" fmla="*/ 40826 w 1594489"/>
              <a:gd name="connsiteY2" fmla="*/ 0 h 1594489"/>
              <a:gd name="connsiteX3" fmla="*/ 1594489 w 1594489"/>
              <a:gd name="connsiteY3" fmla="*/ 1553663 h 1594489"/>
              <a:gd name="connsiteX4" fmla="*/ 1594489 w 1594489"/>
              <a:gd name="connsiteY4" fmla="*/ 1594489 h 159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489" h="1594489">
                <a:moveTo>
                  <a:pt x="1594489" y="1594489"/>
                </a:moveTo>
                <a:lnTo>
                  <a:pt x="0" y="0"/>
                </a:lnTo>
                <a:lnTo>
                  <a:pt x="40826" y="0"/>
                </a:lnTo>
                <a:lnTo>
                  <a:pt x="1594489" y="1553663"/>
                </a:lnTo>
                <a:lnTo>
                  <a:pt x="1594489" y="159448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E269AE3-65CE-4B86-B8B1-413783695039}"/>
              </a:ext>
            </a:extLst>
          </p:cNvPr>
          <p:cNvSpPr/>
          <p:nvPr/>
        </p:nvSpPr>
        <p:spPr>
          <a:xfrm rot="13500280">
            <a:off x="19309" y="716696"/>
            <a:ext cx="1509435" cy="1508300"/>
          </a:xfrm>
          <a:custGeom>
            <a:avLst/>
            <a:gdLst>
              <a:gd name="connsiteX0" fmla="*/ 1508301 w 1509435"/>
              <a:gd name="connsiteY0" fmla="*/ 1508300 h 1508300"/>
              <a:gd name="connsiteX1" fmla="*/ 0 w 1509435"/>
              <a:gd name="connsiteY1" fmla="*/ 0 h 1508300"/>
              <a:gd name="connsiteX2" fmla="*/ 40826 w 1509435"/>
              <a:gd name="connsiteY2" fmla="*/ 0 h 1508300"/>
              <a:gd name="connsiteX3" fmla="*/ 1509435 w 1509435"/>
              <a:gd name="connsiteY3" fmla="*/ 1467474 h 1508300"/>
              <a:gd name="connsiteX4" fmla="*/ 1508301 w 1509435"/>
              <a:gd name="connsiteY4" fmla="*/ 1467474 h 1508300"/>
              <a:gd name="connsiteX5" fmla="*/ 1508301 w 1509435"/>
              <a:gd name="connsiteY5" fmla="*/ 1508300 h 15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435" h="1508300">
                <a:moveTo>
                  <a:pt x="1508301" y="1508300"/>
                </a:moveTo>
                <a:lnTo>
                  <a:pt x="0" y="0"/>
                </a:lnTo>
                <a:lnTo>
                  <a:pt x="40826" y="0"/>
                </a:lnTo>
                <a:lnTo>
                  <a:pt x="1509435" y="1467474"/>
                </a:lnTo>
                <a:lnTo>
                  <a:pt x="1508301" y="1467474"/>
                </a:lnTo>
                <a:lnTo>
                  <a:pt x="1508301" y="150830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C35E0649-74BB-4271-BE7D-1F2ED094753E}"/>
              </a:ext>
            </a:extLst>
          </p:cNvPr>
          <p:cNvSpPr/>
          <p:nvPr/>
        </p:nvSpPr>
        <p:spPr>
          <a:xfrm rot="13500280">
            <a:off x="1859" y="758817"/>
            <a:ext cx="1423246" cy="1423247"/>
          </a:xfrm>
          <a:custGeom>
            <a:avLst/>
            <a:gdLst>
              <a:gd name="connsiteX0" fmla="*/ 1423246 w 1423246"/>
              <a:gd name="connsiteY0" fmla="*/ 1423247 h 1423247"/>
              <a:gd name="connsiteX1" fmla="*/ 0 w 1423246"/>
              <a:gd name="connsiteY1" fmla="*/ 0 h 1423247"/>
              <a:gd name="connsiteX2" fmla="*/ 40825 w 1423246"/>
              <a:gd name="connsiteY2" fmla="*/ 0 h 1423247"/>
              <a:gd name="connsiteX3" fmla="*/ 1423246 w 1423246"/>
              <a:gd name="connsiteY3" fmla="*/ 1382420 h 1423247"/>
              <a:gd name="connsiteX4" fmla="*/ 1423246 w 1423246"/>
              <a:gd name="connsiteY4" fmla="*/ 1423247 h 14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246" h="1423247">
                <a:moveTo>
                  <a:pt x="1423246" y="1423247"/>
                </a:moveTo>
                <a:lnTo>
                  <a:pt x="0" y="0"/>
                </a:lnTo>
                <a:lnTo>
                  <a:pt x="40825" y="0"/>
                </a:lnTo>
                <a:lnTo>
                  <a:pt x="1423246" y="1382420"/>
                </a:lnTo>
                <a:lnTo>
                  <a:pt x="1423246" y="142324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C2D71F3-0A7A-4745-A34F-CE00E95F927C}"/>
              </a:ext>
            </a:extLst>
          </p:cNvPr>
          <p:cNvSpPr/>
          <p:nvPr/>
        </p:nvSpPr>
        <p:spPr>
          <a:xfrm rot="13500280">
            <a:off x="-15991" y="801908"/>
            <a:ext cx="1337057" cy="1337057"/>
          </a:xfrm>
          <a:custGeom>
            <a:avLst/>
            <a:gdLst>
              <a:gd name="connsiteX0" fmla="*/ 1337057 w 1337057"/>
              <a:gd name="connsiteY0" fmla="*/ 1337057 h 1337057"/>
              <a:gd name="connsiteX1" fmla="*/ 0 w 1337057"/>
              <a:gd name="connsiteY1" fmla="*/ 0 h 1337057"/>
              <a:gd name="connsiteX2" fmla="*/ 40826 w 1337057"/>
              <a:gd name="connsiteY2" fmla="*/ 0 h 1337057"/>
              <a:gd name="connsiteX3" fmla="*/ 1337057 w 1337057"/>
              <a:gd name="connsiteY3" fmla="*/ 1296231 h 1337057"/>
              <a:gd name="connsiteX4" fmla="*/ 1337057 w 1337057"/>
              <a:gd name="connsiteY4" fmla="*/ 1337057 h 133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057" h="1337057">
                <a:moveTo>
                  <a:pt x="1337057" y="1337057"/>
                </a:moveTo>
                <a:lnTo>
                  <a:pt x="0" y="0"/>
                </a:lnTo>
                <a:lnTo>
                  <a:pt x="40826" y="0"/>
                </a:lnTo>
                <a:lnTo>
                  <a:pt x="1337057" y="1296231"/>
                </a:lnTo>
                <a:lnTo>
                  <a:pt x="1337057" y="133705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1BF2AB6-6873-4ED8-98DB-4A9398AF7324}"/>
              </a:ext>
            </a:extLst>
          </p:cNvPr>
          <p:cNvSpPr/>
          <p:nvPr/>
        </p:nvSpPr>
        <p:spPr>
          <a:xfrm rot="13500280">
            <a:off x="-33841" y="844997"/>
            <a:ext cx="1250869" cy="1250869"/>
          </a:xfrm>
          <a:custGeom>
            <a:avLst/>
            <a:gdLst>
              <a:gd name="connsiteX0" fmla="*/ 1250869 w 1250869"/>
              <a:gd name="connsiteY0" fmla="*/ 1250869 h 1250869"/>
              <a:gd name="connsiteX1" fmla="*/ 0 w 1250869"/>
              <a:gd name="connsiteY1" fmla="*/ 0 h 1250869"/>
              <a:gd name="connsiteX2" fmla="*/ 40825 w 1250869"/>
              <a:gd name="connsiteY2" fmla="*/ 0 h 1250869"/>
              <a:gd name="connsiteX3" fmla="*/ 1250869 w 1250869"/>
              <a:gd name="connsiteY3" fmla="*/ 1210042 h 1250869"/>
              <a:gd name="connsiteX4" fmla="*/ 1250869 w 1250869"/>
              <a:gd name="connsiteY4" fmla="*/ 1250869 h 125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69" h="1250869">
                <a:moveTo>
                  <a:pt x="1250869" y="1250869"/>
                </a:moveTo>
                <a:lnTo>
                  <a:pt x="0" y="0"/>
                </a:lnTo>
                <a:lnTo>
                  <a:pt x="40825" y="0"/>
                </a:lnTo>
                <a:lnTo>
                  <a:pt x="1250869" y="1210042"/>
                </a:lnTo>
                <a:lnTo>
                  <a:pt x="1250869" y="125086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BEE1DC-3180-496F-B9F2-0541143A9C65}"/>
              </a:ext>
            </a:extLst>
          </p:cNvPr>
          <p:cNvSpPr/>
          <p:nvPr/>
        </p:nvSpPr>
        <p:spPr>
          <a:xfrm rot="13500280">
            <a:off x="-51857" y="888486"/>
            <a:ext cx="1165814" cy="1164680"/>
          </a:xfrm>
          <a:custGeom>
            <a:avLst/>
            <a:gdLst>
              <a:gd name="connsiteX0" fmla="*/ 1164680 w 1165814"/>
              <a:gd name="connsiteY0" fmla="*/ 1164680 h 1164680"/>
              <a:gd name="connsiteX1" fmla="*/ 0 w 1165814"/>
              <a:gd name="connsiteY1" fmla="*/ 1 h 1164680"/>
              <a:gd name="connsiteX2" fmla="*/ 40825 w 1165814"/>
              <a:gd name="connsiteY2" fmla="*/ 0 h 1164680"/>
              <a:gd name="connsiteX3" fmla="*/ 1165814 w 1165814"/>
              <a:gd name="connsiteY3" fmla="*/ 1123854 h 1164680"/>
              <a:gd name="connsiteX4" fmla="*/ 1164680 w 1165814"/>
              <a:gd name="connsiteY4" fmla="*/ 1123854 h 1164680"/>
              <a:gd name="connsiteX5" fmla="*/ 1164680 w 1165814"/>
              <a:gd name="connsiteY5" fmla="*/ 1164680 h 116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814" h="1164680">
                <a:moveTo>
                  <a:pt x="1164680" y="1164680"/>
                </a:moveTo>
                <a:lnTo>
                  <a:pt x="0" y="1"/>
                </a:lnTo>
                <a:lnTo>
                  <a:pt x="40825" y="0"/>
                </a:lnTo>
                <a:lnTo>
                  <a:pt x="1165814" y="1123854"/>
                </a:lnTo>
                <a:lnTo>
                  <a:pt x="1164680" y="1123854"/>
                </a:lnTo>
                <a:lnTo>
                  <a:pt x="1164680" y="116468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39D863D-C379-4E72-B276-53F62D7E2B98}"/>
              </a:ext>
            </a:extLst>
          </p:cNvPr>
          <p:cNvSpPr/>
          <p:nvPr/>
        </p:nvSpPr>
        <p:spPr>
          <a:xfrm rot="13500280">
            <a:off x="-69307" y="930608"/>
            <a:ext cx="1079626" cy="1079626"/>
          </a:xfrm>
          <a:custGeom>
            <a:avLst/>
            <a:gdLst>
              <a:gd name="connsiteX0" fmla="*/ 1079626 w 1079626"/>
              <a:gd name="connsiteY0" fmla="*/ 1079626 h 1079626"/>
              <a:gd name="connsiteX1" fmla="*/ 0 w 1079626"/>
              <a:gd name="connsiteY1" fmla="*/ 1 h 1079626"/>
              <a:gd name="connsiteX2" fmla="*/ 40826 w 1079626"/>
              <a:gd name="connsiteY2" fmla="*/ 0 h 1079626"/>
              <a:gd name="connsiteX3" fmla="*/ 1079626 w 1079626"/>
              <a:gd name="connsiteY3" fmla="*/ 1038800 h 1079626"/>
              <a:gd name="connsiteX4" fmla="*/ 1079626 w 1079626"/>
              <a:gd name="connsiteY4" fmla="*/ 1079626 h 10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626" h="1079626">
                <a:moveTo>
                  <a:pt x="1079626" y="1079626"/>
                </a:moveTo>
                <a:lnTo>
                  <a:pt x="0" y="1"/>
                </a:lnTo>
                <a:lnTo>
                  <a:pt x="40826" y="0"/>
                </a:lnTo>
                <a:lnTo>
                  <a:pt x="1079626" y="1038800"/>
                </a:lnTo>
                <a:lnTo>
                  <a:pt x="1079626" y="1079626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079BA6D-6450-46A6-9874-663ABFE497CE}"/>
              </a:ext>
            </a:extLst>
          </p:cNvPr>
          <p:cNvSpPr/>
          <p:nvPr/>
        </p:nvSpPr>
        <p:spPr>
          <a:xfrm rot="13500280">
            <a:off x="-87157" y="973697"/>
            <a:ext cx="993437" cy="993438"/>
          </a:xfrm>
          <a:custGeom>
            <a:avLst/>
            <a:gdLst>
              <a:gd name="connsiteX0" fmla="*/ 993437 w 993437"/>
              <a:gd name="connsiteY0" fmla="*/ 993438 h 993438"/>
              <a:gd name="connsiteX1" fmla="*/ 0 w 993437"/>
              <a:gd name="connsiteY1" fmla="*/ 0 h 993438"/>
              <a:gd name="connsiteX2" fmla="*/ 40825 w 993437"/>
              <a:gd name="connsiteY2" fmla="*/ 1 h 993438"/>
              <a:gd name="connsiteX3" fmla="*/ 993437 w 993437"/>
              <a:gd name="connsiteY3" fmla="*/ 952612 h 993438"/>
              <a:gd name="connsiteX4" fmla="*/ 993437 w 993437"/>
              <a:gd name="connsiteY4" fmla="*/ 993438 h 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37" h="993438">
                <a:moveTo>
                  <a:pt x="993437" y="993438"/>
                </a:moveTo>
                <a:lnTo>
                  <a:pt x="0" y="0"/>
                </a:lnTo>
                <a:lnTo>
                  <a:pt x="40825" y="1"/>
                </a:lnTo>
                <a:lnTo>
                  <a:pt x="993437" y="952612"/>
                </a:lnTo>
                <a:lnTo>
                  <a:pt x="993437" y="99343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4CFFBA8-B565-42FA-9C0D-4FC6525B06C1}"/>
              </a:ext>
            </a:extLst>
          </p:cNvPr>
          <p:cNvSpPr/>
          <p:nvPr/>
        </p:nvSpPr>
        <p:spPr>
          <a:xfrm rot="13500280">
            <a:off x="-105173" y="1017188"/>
            <a:ext cx="908383" cy="907248"/>
          </a:xfrm>
          <a:custGeom>
            <a:avLst/>
            <a:gdLst>
              <a:gd name="connsiteX0" fmla="*/ 907249 w 908383"/>
              <a:gd name="connsiteY0" fmla="*/ 907248 h 907248"/>
              <a:gd name="connsiteX1" fmla="*/ 0 w 908383"/>
              <a:gd name="connsiteY1" fmla="*/ 0 h 907248"/>
              <a:gd name="connsiteX2" fmla="*/ 40827 w 908383"/>
              <a:gd name="connsiteY2" fmla="*/ 0 h 907248"/>
              <a:gd name="connsiteX3" fmla="*/ 908383 w 908383"/>
              <a:gd name="connsiteY3" fmla="*/ 866422 h 907248"/>
              <a:gd name="connsiteX4" fmla="*/ 907249 w 908383"/>
              <a:gd name="connsiteY4" fmla="*/ 866422 h 907248"/>
              <a:gd name="connsiteX5" fmla="*/ 907249 w 908383"/>
              <a:gd name="connsiteY5" fmla="*/ 907248 h 90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383" h="907248">
                <a:moveTo>
                  <a:pt x="907249" y="907248"/>
                </a:moveTo>
                <a:lnTo>
                  <a:pt x="0" y="0"/>
                </a:lnTo>
                <a:lnTo>
                  <a:pt x="40827" y="0"/>
                </a:lnTo>
                <a:lnTo>
                  <a:pt x="908383" y="866422"/>
                </a:lnTo>
                <a:lnTo>
                  <a:pt x="907249" y="866422"/>
                </a:lnTo>
                <a:lnTo>
                  <a:pt x="907249" y="90724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8016DB4-3354-4E78-B07E-1D722297B864}"/>
              </a:ext>
            </a:extLst>
          </p:cNvPr>
          <p:cNvSpPr/>
          <p:nvPr/>
        </p:nvSpPr>
        <p:spPr>
          <a:xfrm rot="13500280">
            <a:off x="-123024" y="1060277"/>
            <a:ext cx="822195" cy="821061"/>
          </a:xfrm>
          <a:custGeom>
            <a:avLst/>
            <a:gdLst>
              <a:gd name="connsiteX0" fmla="*/ 821060 w 822195"/>
              <a:gd name="connsiteY0" fmla="*/ 821061 h 821061"/>
              <a:gd name="connsiteX1" fmla="*/ 0 w 822195"/>
              <a:gd name="connsiteY1" fmla="*/ 0 h 821061"/>
              <a:gd name="connsiteX2" fmla="*/ 40826 w 822195"/>
              <a:gd name="connsiteY2" fmla="*/ 1 h 821061"/>
              <a:gd name="connsiteX3" fmla="*/ 822195 w 822195"/>
              <a:gd name="connsiteY3" fmla="*/ 780235 h 821061"/>
              <a:gd name="connsiteX4" fmla="*/ 821060 w 822195"/>
              <a:gd name="connsiteY4" fmla="*/ 780235 h 821061"/>
              <a:gd name="connsiteX5" fmla="*/ 821060 w 822195"/>
              <a:gd name="connsiteY5" fmla="*/ 821061 h 8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95" h="821061">
                <a:moveTo>
                  <a:pt x="821060" y="821061"/>
                </a:moveTo>
                <a:lnTo>
                  <a:pt x="0" y="0"/>
                </a:lnTo>
                <a:lnTo>
                  <a:pt x="40826" y="1"/>
                </a:lnTo>
                <a:lnTo>
                  <a:pt x="822195" y="780235"/>
                </a:lnTo>
                <a:lnTo>
                  <a:pt x="821060" y="780235"/>
                </a:lnTo>
                <a:lnTo>
                  <a:pt x="821060" y="82106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B1EA35-0D05-4F13-871D-0CAB5CECD44A}"/>
              </a:ext>
            </a:extLst>
          </p:cNvPr>
          <p:cNvSpPr/>
          <p:nvPr/>
        </p:nvSpPr>
        <p:spPr>
          <a:xfrm rot="13500280">
            <a:off x="-140475" y="1102398"/>
            <a:ext cx="736006" cy="736005"/>
          </a:xfrm>
          <a:custGeom>
            <a:avLst/>
            <a:gdLst>
              <a:gd name="connsiteX0" fmla="*/ 736005 w 736006"/>
              <a:gd name="connsiteY0" fmla="*/ 736005 h 736005"/>
              <a:gd name="connsiteX1" fmla="*/ 0 w 736006"/>
              <a:gd name="connsiteY1" fmla="*/ 0 h 736005"/>
              <a:gd name="connsiteX2" fmla="*/ 40826 w 736006"/>
              <a:gd name="connsiteY2" fmla="*/ 0 h 736005"/>
              <a:gd name="connsiteX3" fmla="*/ 736006 w 736006"/>
              <a:gd name="connsiteY3" fmla="*/ 695179 h 736005"/>
              <a:gd name="connsiteX4" fmla="*/ 736005 w 736006"/>
              <a:gd name="connsiteY4" fmla="*/ 736005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006" h="736005">
                <a:moveTo>
                  <a:pt x="736005" y="736005"/>
                </a:moveTo>
                <a:lnTo>
                  <a:pt x="0" y="0"/>
                </a:lnTo>
                <a:lnTo>
                  <a:pt x="40826" y="0"/>
                </a:lnTo>
                <a:lnTo>
                  <a:pt x="736006" y="695179"/>
                </a:lnTo>
                <a:lnTo>
                  <a:pt x="736005" y="736005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7F84AF5-3C7F-4D42-92A9-CCA3CDB8EB55}"/>
              </a:ext>
            </a:extLst>
          </p:cNvPr>
          <p:cNvSpPr/>
          <p:nvPr/>
        </p:nvSpPr>
        <p:spPr>
          <a:xfrm rot="13500280">
            <a:off x="-158323" y="1145488"/>
            <a:ext cx="649817" cy="649817"/>
          </a:xfrm>
          <a:custGeom>
            <a:avLst/>
            <a:gdLst>
              <a:gd name="connsiteX0" fmla="*/ 649817 w 649817"/>
              <a:gd name="connsiteY0" fmla="*/ 649817 h 649817"/>
              <a:gd name="connsiteX1" fmla="*/ 0 w 649817"/>
              <a:gd name="connsiteY1" fmla="*/ 0 h 649817"/>
              <a:gd name="connsiteX2" fmla="*/ 40826 w 649817"/>
              <a:gd name="connsiteY2" fmla="*/ 0 h 649817"/>
              <a:gd name="connsiteX3" fmla="*/ 649817 w 649817"/>
              <a:gd name="connsiteY3" fmla="*/ 608990 h 649817"/>
              <a:gd name="connsiteX4" fmla="*/ 649817 w 649817"/>
              <a:gd name="connsiteY4" fmla="*/ 649817 h 64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817" h="649817">
                <a:moveTo>
                  <a:pt x="649817" y="649817"/>
                </a:moveTo>
                <a:lnTo>
                  <a:pt x="0" y="0"/>
                </a:lnTo>
                <a:lnTo>
                  <a:pt x="40826" y="0"/>
                </a:lnTo>
                <a:lnTo>
                  <a:pt x="649817" y="608990"/>
                </a:lnTo>
                <a:lnTo>
                  <a:pt x="649817" y="64981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A8E90CE-90F4-42ED-AAAF-0F139BE4E3D5}"/>
              </a:ext>
            </a:extLst>
          </p:cNvPr>
          <p:cNvSpPr/>
          <p:nvPr/>
        </p:nvSpPr>
        <p:spPr>
          <a:xfrm rot="13500280">
            <a:off x="-176338" y="1188978"/>
            <a:ext cx="564761" cy="563628"/>
          </a:xfrm>
          <a:custGeom>
            <a:avLst/>
            <a:gdLst>
              <a:gd name="connsiteX0" fmla="*/ 563628 w 564761"/>
              <a:gd name="connsiteY0" fmla="*/ 563628 h 563628"/>
              <a:gd name="connsiteX1" fmla="*/ 0 w 564761"/>
              <a:gd name="connsiteY1" fmla="*/ 0 h 563628"/>
              <a:gd name="connsiteX2" fmla="*/ 40826 w 564761"/>
              <a:gd name="connsiteY2" fmla="*/ 0 h 563628"/>
              <a:gd name="connsiteX3" fmla="*/ 564761 w 564761"/>
              <a:gd name="connsiteY3" fmla="*/ 522802 h 563628"/>
              <a:gd name="connsiteX4" fmla="*/ 563629 w 564761"/>
              <a:gd name="connsiteY4" fmla="*/ 522802 h 563628"/>
              <a:gd name="connsiteX5" fmla="*/ 563628 w 564761"/>
              <a:gd name="connsiteY5" fmla="*/ 563628 h 5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761" h="563628">
                <a:moveTo>
                  <a:pt x="563628" y="563628"/>
                </a:moveTo>
                <a:lnTo>
                  <a:pt x="0" y="0"/>
                </a:lnTo>
                <a:lnTo>
                  <a:pt x="40826" y="0"/>
                </a:lnTo>
                <a:lnTo>
                  <a:pt x="564761" y="522802"/>
                </a:lnTo>
                <a:lnTo>
                  <a:pt x="563629" y="522802"/>
                </a:lnTo>
                <a:lnTo>
                  <a:pt x="563628" y="56362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C1C105E-FE0D-4A36-AE5B-BBA110F6EE53}"/>
              </a:ext>
            </a:extLst>
          </p:cNvPr>
          <p:cNvSpPr/>
          <p:nvPr userDrawn="1"/>
        </p:nvSpPr>
        <p:spPr>
          <a:xfrm rot="13500280">
            <a:off x="-194190" y="1232066"/>
            <a:ext cx="478574" cy="477440"/>
          </a:xfrm>
          <a:custGeom>
            <a:avLst/>
            <a:gdLst>
              <a:gd name="connsiteX0" fmla="*/ 478574 w 478574"/>
              <a:gd name="connsiteY0" fmla="*/ 477440 h 477440"/>
              <a:gd name="connsiteX1" fmla="*/ 0 w 478574"/>
              <a:gd name="connsiteY1" fmla="*/ 0 h 477440"/>
              <a:gd name="connsiteX2" fmla="*/ 40826 w 478574"/>
              <a:gd name="connsiteY2" fmla="*/ 0 h 477440"/>
              <a:gd name="connsiteX3" fmla="*/ 478573 w 478574"/>
              <a:gd name="connsiteY3" fmla="*/ 437747 h 477440"/>
              <a:gd name="connsiteX4" fmla="*/ 478574 w 478574"/>
              <a:gd name="connsiteY4" fmla="*/ 477440 h 4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74" h="477440">
                <a:moveTo>
                  <a:pt x="478574" y="477440"/>
                </a:moveTo>
                <a:lnTo>
                  <a:pt x="0" y="0"/>
                </a:lnTo>
                <a:lnTo>
                  <a:pt x="40826" y="0"/>
                </a:lnTo>
                <a:lnTo>
                  <a:pt x="478573" y="437747"/>
                </a:lnTo>
                <a:lnTo>
                  <a:pt x="478574" y="47744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</a:extLst>
          </p:cNvPr>
          <p:cNvSpPr/>
          <p:nvPr userDrawn="1"/>
        </p:nvSpPr>
        <p:spPr>
          <a:xfrm>
            <a:off x="2202360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D282910-ECE9-4B26-9656-AD1D41D44AC8}"/>
              </a:ext>
            </a:extLst>
          </p:cNvPr>
          <p:cNvSpPr/>
          <p:nvPr userDrawn="1"/>
        </p:nvSpPr>
        <p:spPr>
          <a:xfrm>
            <a:off x="1089323" y="5806086"/>
            <a:ext cx="30139" cy="1051915"/>
          </a:xfrm>
          <a:custGeom>
            <a:avLst/>
            <a:gdLst>
              <a:gd name="connsiteX0" fmla="*/ 28833 w 30139"/>
              <a:gd name="connsiteY0" fmla="*/ 0 h 1051915"/>
              <a:gd name="connsiteX1" fmla="*/ 30139 w 30139"/>
              <a:gd name="connsiteY1" fmla="*/ 1051915 h 1051915"/>
              <a:gd name="connsiteX2" fmla="*/ 1271 w 30139"/>
              <a:gd name="connsiteY2" fmla="*/ 1051915 h 1051915"/>
              <a:gd name="connsiteX3" fmla="*/ 0 w 30139"/>
              <a:gd name="connsiteY3" fmla="*/ 28904 h 1051915"/>
              <a:gd name="connsiteX4" fmla="*/ 28833 w 30139"/>
              <a:gd name="connsiteY4" fmla="*/ 0 h 105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9" h="1051915">
                <a:moveTo>
                  <a:pt x="28833" y="0"/>
                </a:moveTo>
                <a:lnTo>
                  <a:pt x="30139" y="1051915"/>
                </a:lnTo>
                <a:lnTo>
                  <a:pt x="1271" y="1051915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7C7A453C-4565-4652-9781-F1488009734C}"/>
              </a:ext>
            </a:extLst>
          </p:cNvPr>
          <p:cNvSpPr/>
          <p:nvPr userDrawn="1"/>
        </p:nvSpPr>
        <p:spPr>
          <a:xfrm>
            <a:off x="1028453" y="5867106"/>
            <a:ext cx="30064" cy="990894"/>
          </a:xfrm>
          <a:custGeom>
            <a:avLst/>
            <a:gdLst>
              <a:gd name="connsiteX0" fmla="*/ 28833 w 30064"/>
              <a:gd name="connsiteY0" fmla="*/ 0 h 990894"/>
              <a:gd name="connsiteX1" fmla="*/ 30064 w 30064"/>
              <a:gd name="connsiteY1" fmla="*/ 990894 h 990894"/>
              <a:gd name="connsiteX2" fmla="*/ 1195 w 30064"/>
              <a:gd name="connsiteY2" fmla="*/ 990894 h 990894"/>
              <a:gd name="connsiteX3" fmla="*/ 0 w 30064"/>
              <a:gd name="connsiteY3" fmla="*/ 28904 h 990894"/>
              <a:gd name="connsiteX4" fmla="*/ 28833 w 30064"/>
              <a:gd name="connsiteY4" fmla="*/ 0 h 9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4" h="990894">
                <a:moveTo>
                  <a:pt x="28833" y="0"/>
                </a:moveTo>
                <a:lnTo>
                  <a:pt x="30064" y="990894"/>
                </a:lnTo>
                <a:lnTo>
                  <a:pt x="1195" y="990894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DE479407-B0BB-45F1-A93D-05ED5B41F316}"/>
              </a:ext>
            </a:extLst>
          </p:cNvPr>
          <p:cNvSpPr/>
          <p:nvPr userDrawn="1"/>
        </p:nvSpPr>
        <p:spPr>
          <a:xfrm>
            <a:off x="967584" y="5928926"/>
            <a:ext cx="30790" cy="929074"/>
          </a:xfrm>
          <a:custGeom>
            <a:avLst/>
            <a:gdLst>
              <a:gd name="connsiteX0" fmla="*/ 29636 w 30790"/>
              <a:gd name="connsiteY0" fmla="*/ 0 h 929074"/>
              <a:gd name="connsiteX1" fmla="*/ 30790 w 30790"/>
              <a:gd name="connsiteY1" fmla="*/ 929074 h 929074"/>
              <a:gd name="connsiteX2" fmla="*/ 1401 w 30790"/>
              <a:gd name="connsiteY2" fmla="*/ 929074 h 929074"/>
              <a:gd name="connsiteX3" fmla="*/ 0 w 30790"/>
              <a:gd name="connsiteY3" fmla="*/ 28104 h 929074"/>
              <a:gd name="connsiteX4" fmla="*/ 803 w 30790"/>
              <a:gd name="connsiteY4" fmla="*/ 28905 h 929074"/>
              <a:gd name="connsiteX5" fmla="*/ 29636 w 30790"/>
              <a:gd name="connsiteY5" fmla="*/ 0 h 92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0" h="929074">
                <a:moveTo>
                  <a:pt x="29636" y="0"/>
                </a:moveTo>
                <a:lnTo>
                  <a:pt x="30790" y="929074"/>
                </a:lnTo>
                <a:lnTo>
                  <a:pt x="1401" y="929074"/>
                </a:lnTo>
                <a:lnTo>
                  <a:pt x="0" y="28104"/>
                </a:lnTo>
                <a:lnTo>
                  <a:pt x="803" y="28905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0271515D-B4B7-4502-B24F-DC5480444ED0}"/>
              </a:ext>
            </a:extLst>
          </p:cNvPr>
          <p:cNvSpPr/>
          <p:nvPr userDrawn="1"/>
        </p:nvSpPr>
        <p:spPr>
          <a:xfrm>
            <a:off x="906717" y="5989948"/>
            <a:ext cx="30713" cy="868053"/>
          </a:xfrm>
          <a:custGeom>
            <a:avLst/>
            <a:gdLst>
              <a:gd name="connsiteX0" fmla="*/ 29635 w 30713"/>
              <a:gd name="connsiteY0" fmla="*/ 0 h 868053"/>
              <a:gd name="connsiteX1" fmla="*/ 30713 w 30713"/>
              <a:gd name="connsiteY1" fmla="*/ 868053 h 868053"/>
              <a:gd name="connsiteX2" fmla="*/ 1319 w 30713"/>
              <a:gd name="connsiteY2" fmla="*/ 868053 h 868053"/>
              <a:gd name="connsiteX3" fmla="*/ 0 w 30713"/>
              <a:gd name="connsiteY3" fmla="*/ 28103 h 868053"/>
              <a:gd name="connsiteX4" fmla="*/ 802 w 30713"/>
              <a:gd name="connsiteY4" fmla="*/ 28904 h 868053"/>
              <a:gd name="connsiteX5" fmla="*/ 29635 w 30713"/>
              <a:gd name="connsiteY5" fmla="*/ 0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13" h="868053">
                <a:moveTo>
                  <a:pt x="29635" y="0"/>
                </a:moveTo>
                <a:lnTo>
                  <a:pt x="30713" y="868053"/>
                </a:lnTo>
                <a:lnTo>
                  <a:pt x="1319" y="868053"/>
                </a:lnTo>
                <a:lnTo>
                  <a:pt x="0" y="28103"/>
                </a:lnTo>
                <a:lnTo>
                  <a:pt x="802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B364732-EC14-4416-964A-13F3D77CDBBD}"/>
              </a:ext>
            </a:extLst>
          </p:cNvPr>
          <p:cNvSpPr/>
          <p:nvPr userDrawn="1"/>
        </p:nvSpPr>
        <p:spPr>
          <a:xfrm>
            <a:off x="846647" y="6049364"/>
            <a:ext cx="29838" cy="808636"/>
          </a:xfrm>
          <a:custGeom>
            <a:avLst/>
            <a:gdLst>
              <a:gd name="connsiteX0" fmla="*/ 28833 w 29838"/>
              <a:gd name="connsiteY0" fmla="*/ 0 h 808636"/>
              <a:gd name="connsiteX1" fmla="*/ 29838 w 29838"/>
              <a:gd name="connsiteY1" fmla="*/ 808636 h 808636"/>
              <a:gd name="connsiteX2" fmla="*/ 969 w 29838"/>
              <a:gd name="connsiteY2" fmla="*/ 808636 h 808636"/>
              <a:gd name="connsiteX3" fmla="*/ 0 w 29838"/>
              <a:gd name="connsiteY3" fmla="*/ 28904 h 808636"/>
              <a:gd name="connsiteX4" fmla="*/ 28833 w 29838"/>
              <a:gd name="connsiteY4" fmla="*/ 0 h 80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8" h="808636">
                <a:moveTo>
                  <a:pt x="28833" y="0"/>
                </a:moveTo>
                <a:lnTo>
                  <a:pt x="29838" y="808636"/>
                </a:lnTo>
                <a:lnTo>
                  <a:pt x="969" y="808636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19347B5-2692-4514-B67B-159C25FA4940}"/>
              </a:ext>
            </a:extLst>
          </p:cNvPr>
          <p:cNvSpPr/>
          <p:nvPr userDrawn="1"/>
        </p:nvSpPr>
        <p:spPr>
          <a:xfrm>
            <a:off x="785780" y="6110384"/>
            <a:ext cx="29761" cy="747617"/>
          </a:xfrm>
          <a:custGeom>
            <a:avLst/>
            <a:gdLst>
              <a:gd name="connsiteX0" fmla="*/ 28832 w 29761"/>
              <a:gd name="connsiteY0" fmla="*/ 0 h 747617"/>
              <a:gd name="connsiteX1" fmla="*/ 29761 w 29761"/>
              <a:gd name="connsiteY1" fmla="*/ 747617 h 747617"/>
              <a:gd name="connsiteX2" fmla="*/ 893 w 29761"/>
              <a:gd name="connsiteY2" fmla="*/ 747617 h 747617"/>
              <a:gd name="connsiteX3" fmla="*/ 0 w 29761"/>
              <a:gd name="connsiteY3" fmla="*/ 28905 h 747617"/>
              <a:gd name="connsiteX4" fmla="*/ 28832 w 29761"/>
              <a:gd name="connsiteY4" fmla="*/ 0 h 74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1" h="747617">
                <a:moveTo>
                  <a:pt x="28832" y="0"/>
                </a:moveTo>
                <a:lnTo>
                  <a:pt x="29761" y="747617"/>
                </a:lnTo>
                <a:lnTo>
                  <a:pt x="893" y="747617"/>
                </a:lnTo>
                <a:lnTo>
                  <a:pt x="0" y="28905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1746638-BCA2-4B8F-A315-9514E1973CDD}"/>
              </a:ext>
            </a:extLst>
          </p:cNvPr>
          <p:cNvSpPr/>
          <p:nvPr userDrawn="1"/>
        </p:nvSpPr>
        <p:spPr>
          <a:xfrm>
            <a:off x="724911" y="6172206"/>
            <a:ext cx="30487" cy="685795"/>
          </a:xfrm>
          <a:custGeom>
            <a:avLst/>
            <a:gdLst>
              <a:gd name="connsiteX0" fmla="*/ 29635 w 30487"/>
              <a:gd name="connsiteY0" fmla="*/ 0 h 685795"/>
              <a:gd name="connsiteX1" fmla="*/ 30487 w 30487"/>
              <a:gd name="connsiteY1" fmla="*/ 685795 h 685795"/>
              <a:gd name="connsiteX2" fmla="*/ 1071 w 30487"/>
              <a:gd name="connsiteY2" fmla="*/ 685795 h 685795"/>
              <a:gd name="connsiteX3" fmla="*/ 0 w 30487"/>
              <a:gd name="connsiteY3" fmla="*/ 28103 h 685795"/>
              <a:gd name="connsiteX4" fmla="*/ 803 w 30487"/>
              <a:gd name="connsiteY4" fmla="*/ 28904 h 685795"/>
              <a:gd name="connsiteX5" fmla="*/ 29635 w 30487"/>
              <a:gd name="connsiteY5" fmla="*/ 0 h 68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7" h="685795">
                <a:moveTo>
                  <a:pt x="29635" y="0"/>
                </a:moveTo>
                <a:lnTo>
                  <a:pt x="30487" y="685795"/>
                </a:lnTo>
                <a:lnTo>
                  <a:pt x="1071" y="685795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47F56D6B-560F-4123-9E05-11ACF383DF87}"/>
              </a:ext>
            </a:extLst>
          </p:cNvPr>
          <p:cNvSpPr/>
          <p:nvPr userDrawn="1"/>
        </p:nvSpPr>
        <p:spPr>
          <a:xfrm>
            <a:off x="664843" y="6231622"/>
            <a:ext cx="29611" cy="626379"/>
          </a:xfrm>
          <a:custGeom>
            <a:avLst/>
            <a:gdLst>
              <a:gd name="connsiteX0" fmla="*/ 28833 w 29611"/>
              <a:gd name="connsiteY0" fmla="*/ 0 h 626379"/>
              <a:gd name="connsiteX1" fmla="*/ 29611 w 29611"/>
              <a:gd name="connsiteY1" fmla="*/ 626379 h 626379"/>
              <a:gd name="connsiteX2" fmla="*/ 742 w 29611"/>
              <a:gd name="connsiteY2" fmla="*/ 626379 h 626379"/>
              <a:gd name="connsiteX3" fmla="*/ 0 w 29611"/>
              <a:gd name="connsiteY3" fmla="*/ 28904 h 626379"/>
              <a:gd name="connsiteX4" fmla="*/ 28833 w 29611"/>
              <a:gd name="connsiteY4" fmla="*/ 0 h 6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" h="626379">
                <a:moveTo>
                  <a:pt x="28833" y="0"/>
                </a:moveTo>
                <a:lnTo>
                  <a:pt x="29611" y="626379"/>
                </a:lnTo>
                <a:lnTo>
                  <a:pt x="742" y="62637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FD3A4D4-C05F-4057-8408-6FF0887E068F}"/>
              </a:ext>
            </a:extLst>
          </p:cNvPr>
          <p:cNvSpPr/>
          <p:nvPr userDrawn="1"/>
        </p:nvSpPr>
        <p:spPr>
          <a:xfrm>
            <a:off x="603974" y="6292642"/>
            <a:ext cx="29535" cy="565359"/>
          </a:xfrm>
          <a:custGeom>
            <a:avLst/>
            <a:gdLst>
              <a:gd name="connsiteX0" fmla="*/ 28833 w 29535"/>
              <a:gd name="connsiteY0" fmla="*/ 0 h 565359"/>
              <a:gd name="connsiteX1" fmla="*/ 29535 w 29535"/>
              <a:gd name="connsiteY1" fmla="*/ 565359 h 565359"/>
              <a:gd name="connsiteX2" fmla="*/ 666 w 29535"/>
              <a:gd name="connsiteY2" fmla="*/ 565359 h 565359"/>
              <a:gd name="connsiteX3" fmla="*/ 0 w 29535"/>
              <a:gd name="connsiteY3" fmla="*/ 28904 h 565359"/>
              <a:gd name="connsiteX4" fmla="*/ 28833 w 29535"/>
              <a:gd name="connsiteY4" fmla="*/ 0 h 5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5" h="565359">
                <a:moveTo>
                  <a:pt x="28833" y="0"/>
                </a:moveTo>
                <a:lnTo>
                  <a:pt x="29535" y="565359"/>
                </a:lnTo>
                <a:lnTo>
                  <a:pt x="666" y="56535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2EAC669-BA43-4F58-9784-4CCDFE4D6F4E}"/>
              </a:ext>
            </a:extLst>
          </p:cNvPr>
          <p:cNvSpPr/>
          <p:nvPr userDrawn="1"/>
        </p:nvSpPr>
        <p:spPr>
          <a:xfrm>
            <a:off x="543104" y="6353662"/>
            <a:ext cx="29460" cy="504339"/>
          </a:xfrm>
          <a:custGeom>
            <a:avLst/>
            <a:gdLst>
              <a:gd name="connsiteX0" fmla="*/ 28833 w 29460"/>
              <a:gd name="connsiteY0" fmla="*/ 0 h 504339"/>
              <a:gd name="connsiteX1" fmla="*/ 29460 w 29460"/>
              <a:gd name="connsiteY1" fmla="*/ 504339 h 504339"/>
              <a:gd name="connsiteX2" fmla="*/ 591 w 29460"/>
              <a:gd name="connsiteY2" fmla="*/ 504339 h 504339"/>
              <a:gd name="connsiteX3" fmla="*/ 0 w 29460"/>
              <a:gd name="connsiteY3" fmla="*/ 28905 h 504339"/>
              <a:gd name="connsiteX4" fmla="*/ 28833 w 29460"/>
              <a:gd name="connsiteY4" fmla="*/ 0 h 5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0" h="504339">
                <a:moveTo>
                  <a:pt x="28833" y="0"/>
                </a:moveTo>
                <a:lnTo>
                  <a:pt x="29460" y="504339"/>
                </a:lnTo>
                <a:lnTo>
                  <a:pt x="591" y="504339"/>
                </a:lnTo>
                <a:lnTo>
                  <a:pt x="0" y="28905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CAE3B4-689F-4EC3-8CC9-EB6D360E3846}"/>
              </a:ext>
            </a:extLst>
          </p:cNvPr>
          <p:cNvSpPr/>
          <p:nvPr userDrawn="1"/>
        </p:nvSpPr>
        <p:spPr>
          <a:xfrm>
            <a:off x="482237" y="6415482"/>
            <a:ext cx="30185" cy="442518"/>
          </a:xfrm>
          <a:custGeom>
            <a:avLst/>
            <a:gdLst>
              <a:gd name="connsiteX0" fmla="*/ 29635 w 30185"/>
              <a:gd name="connsiteY0" fmla="*/ 0 h 442518"/>
              <a:gd name="connsiteX1" fmla="*/ 30185 w 30185"/>
              <a:gd name="connsiteY1" fmla="*/ 442518 h 442518"/>
              <a:gd name="connsiteX2" fmla="*/ 724 w 30185"/>
              <a:gd name="connsiteY2" fmla="*/ 442518 h 442518"/>
              <a:gd name="connsiteX3" fmla="*/ 0 w 30185"/>
              <a:gd name="connsiteY3" fmla="*/ 28104 h 442518"/>
              <a:gd name="connsiteX4" fmla="*/ 803 w 30185"/>
              <a:gd name="connsiteY4" fmla="*/ 28905 h 442518"/>
              <a:gd name="connsiteX5" fmla="*/ 29635 w 30185"/>
              <a:gd name="connsiteY5" fmla="*/ 0 h 4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5" h="442518">
                <a:moveTo>
                  <a:pt x="29635" y="0"/>
                </a:moveTo>
                <a:lnTo>
                  <a:pt x="30185" y="442518"/>
                </a:lnTo>
                <a:lnTo>
                  <a:pt x="724" y="442518"/>
                </a:lnTo>
                <a:lnTo>
                  <a:pt x="0" y="28104"/>
                </a:lnTo>
                <a:lnTo>
                  <a:pt x="803" y="28905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665978C-1CDF-4EF9-9A5C-4C6C0B3BE0F0}"/>
              </a:ext>
            </a:extLst>
          </p:cNvPr>
          <p:cNvSpPr/>
          <p:nvPr userDrawn="1"/>
        </p:nvSpPr>
        <p:spPr>
          <a:xfrm>
            <a:off x="422168" y="6474900"/>
            <a:ext cx="29308" cy="383101"/>
          </a:xfrm>
          <a:custGeom>
            <a:avLst/>
            <a:gdLst>
              <a:gd name="connsiteX0" fmla="*/ 28832 w 29308"/>
              <a:gd name="connsiteY0" fmla="*/ 0 h 383101"/>
              <a:gd name="connsiteX1" fmla="*/ 29308 w 29308"/>
              <a:gd name="connsiteY1" fmla="*/ 383101 h 383101"/>
              <a:gd name="connsiteX2" fmla="*/ 440 w 29308"/>
              <a:gd name="connsiteY2" fmla="*/ 383101 h 383101"/>
              <a:gd name="connsiteX3" fmla="*/ 0 w 29308"/>
              <a:gd name="connsiteY3" fmla="*/ 28904 h 383101"/>
              <a:gd name="connsiteX4" fmla="*/ 28832 w 29308"/>
              <a:gd name="connsiteY4" fmla="*/ 0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8" h="383101">
                <a:moveTo>
                  <a:pt x="28832" y="0"/>
                </a:moveTo>
                <a:lnTo>
                  <a:pt x="29308" y="383101"/>
                </a:lnTo>
                <a:lnTo>
                  <a:pt x="440" y="383101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97F81447-DAE2-4092-B156-2723E18064A7}"/>
              </a:ext>
            </a:extLst>
          </p:cNvPr>
          <p:cNvSpPr/>
          <p:nvPr userDrawn="1"/>
        </p:nvSpPr>
        <p:spPr>
          <a:xfrm>
            <a:off x="361300" y="6535920"/>
            <a:ext cx="29233" cy="322081"/>
          </a:xfrm>
          <a:custGeom>
            <a:avLst/>
            <a:gdLst>
              <a:gd name="connsiteX0" fmla="*/ 28833 w 29233"/>
              <a:gd name="connsiteY0" fmla="*/ 0 h 322081"/>
              <a:gd name="connsiteX1" fmla="*/ 29233 w 29233"/>
              <a:gd name="connsiteY1" fmla="*/ 322081 h 322081"/>
              <a:gd name="connsiteX2" fmla="*/ 364 w 29233"/>
              <a:gd name="connsiteY2" fmla="*/ 322081 h 322081"/>
              <a:gd name="connsiteX3" fmla="*/ 0 w 29233"/>
              <a:gd name="connsiteY3" fmla="*/ 28904 h 322081"/>
              <a:gd name="connsiteX4" fmla="*/ 28833 w 29233"/>
              <a:gd name="connsiteY4" fmla="*/ 0 h 32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3" h="322081">
                <a:moveTo>
                  <a:pt x="28833" y="0"/>
                </a:moveTo>
                <a:lnTo>
                  <a:pt x="29233" y="322081"/>
                </a:lnTo>
                <a:lnTo>
                  <a:pt x="364" y="322081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B0C8140-456A-4593-9DC3-5A53E63B0CDF}"/>
              </a:ext>
            </a:extLst>
          </p:cNvPr>
          <p:cNvSpPr/>
          <p:nvPr userDrawn="1"/>
        </p:nvSpPr>
        <p:spPr>
          <a:xfrm>
            <a:off x="300431" y="6597740"/>
            <a:ext cx="29959" cy="260260"/>
          </a:xfrm>
          <a:custGeom>
            <a:avLst/>
            <a:gdLst>
              <a:gd name="connsiteX0" fmla="*/ 29636 w 29959"/>
              <a:gd name="connsiteY0" fmla="*/ 0 h 260260"/>
              <a:gd name="connsiteX1" fmla="*/ 29959 w 29959"/>
              <a:gd name="connsiteY1" fmla="*/ 260260 h 260260"/>
              <a:gd name="connsiteX2" fmla="*/ 440 w 29959"/>
              <a:gd name="connsiteY2" fmla="*/ 260260 h 260260"/>
              <a:gd name="connsiteX3" fmla="*/ 0 w 29959"/>
              <a:gd name="connsiteY3" fmla="*/ 28104 h 260260"/>
              <a:gd name="connsiteX4" fmla="*/ 803 w 29959"/>
              <a:gd name="connsiteY4" fmla="*/ 28904 h 260260"/>
              <a:gd name="connsiteX5" fmla="*/ 29636 w 29959"/>
              <a:gd name="connsiteY5" fmla="*/ 0 h 2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9" h="260260">
                <a:moveTo>
                  <a:pt x="29636" y="0"/>
                </a:moveTo>
                <a:lnTo>
                  <a:pt x="29959" y="260260"/>
                </a:lnTo>
                <a:lnTo>
                  <a:pt x="440" y="260260"/>
                </a:lnTo>
                <a:lnTo>
                  <a:pt x="0" y="28104"/>
                </a:lnTo>
                <a:lnTo>
                  <a:pt x="803" y="28904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E1411ED6-803D-4C5A-8E92-8EAC28ACA255}"/>
              </a:ext>
            </a:extLst>
          </p:cNvPr>
          <p:cNvSpPr/>
          <p:nvPr userDrawn="1"/>
        </p:nvSpPr>
        <p:spPr>
          <a:xfrm>
            <a:off x="239562" y="6658760"/>
            <a:ext cx="29882" cy="199240"/>
          </a:xfrm>
          <a:custGeom>
            <a:avLst/>
            <a:gdLst>
              <a:gd name="connsiteX0" fmla="*/ 29635 w 29882"/>
              <a:gd name="connsiteY0" fmla="*/ 0 h 199240"/>
              <a:gd name="connsiteX1" fmla="*/ 29882 w 29882"/>
              <a:gd name="connsiteY1" fmla="*/ 199240 h 199240"/>
              <a:gd name="connsiteX2" fmla="*/ 337 w 29882"/>
              <a:gd name="connsiteY2" fmla="*/ 199240 h 199240"/>
              <a:gd name="connsiteX3" fmla="*/ 0 w 29882"/>
              <a:gd name="connsiteY3" fmla="*/ 28103 h 199240"/>
              <a:gd name="connsiteX4" fmla="*/ 803 w 29882"/>
              <a:gd name="connsiteY4" fmla="*/ 28904 h 199240"/>
              <a:gd name="connsiteX5" fmla="*/ 29635 w 29882"/>
              <a:gd name="connsiteY5" fmla="*/ 0 h 1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82" h="199240">
                <a:moveTo>
                  <a:pt x="29635" y="0"/>
                </a:moveTo>
                <a:lnTo>
                  <a:pt x="29882" y="199240"/>
                </a:lnTo>
                <a:lnTo>
                  <a:pt x="337" y="199240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3F198DF-8521-45A1-8BAE-4FC70FC420A8}"/>
              </a:ext>
            </a:extLst>
          </p:cNvPr>
          <p:cNvSpPr/>
          <p:nvPr userDrawn="1"/>
        </p:nvSpPr>
        <p:spPr>
          <a:xfrm>
            <a:off x="179494" y="6718178"/>
            <a:ext cx="29006" cy="139823"/>
          </a:xfrm>
          <a:custGeom>
            <a:avLst/>
            <a:gdLst>
              <a:gd name="connsiteX0" fmla="*/ 28832 w 29006"/>
              <a:gd name="connsiteY0" fmla="*/ 0 h 139823"/>
              <a:gd name="connsiteX1" fmla="*/ 29006 w 29006"/>
              <a:gd name="connsiteY1" fmla="*/ 139823 h 139823"/>
              <a:gd name="connsiteX2" fmla="*/ 138 w 29006"/>
              <a:gd name="connsiteY2" fmla="*/ 139823 h 139823"/>
              <a:gd name="connsiteX3" fmla="*/ 0 w 29006"/>
              <a:gd name="connsiteY3" fmla="*/ 28904 h 139823"/>
              <a:gd name="connsiteX4" fmla="*/ 28832 w 29006"/>
              <a:gd name="connsiteY4" fmla="*/ 0 h 13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6" h="139823">
                <a:moveTo>
                  <a:pt x="28832" y="0"/>
                </a:moveTo>
                <a:lnTo>
                  <a:pt x="29006" y="139823"/>
                </a:lnTo>
                <a:lnTo>
                  <a:pt x="138" y="139823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AA80212-BA6E-448F-BA91-287462E1D34C}"/>
              </a:ext>
            </a:extLst>
          </p:cNvPr>
          <p:cNvSpPr/>
          <p:nvPr userDrawn="1"/>
        </p:nvSpPr>
        <p:spPr>
          <a:xfrm>
            <a:off x="118626" y="6779198"/>
            <a:ext cx="28931" cy="78803"/>
          </a:xfrm>
          <a:custGeom>
            <a:avLst/>
            <a:gdLst>
              <a:gd name="connsiteX0" fmla="*/ 28833 w 28931"/>
              <a:gd name="connsiteY0" fmla="*/ 0 h 78803"/>
              <a:gd name="connsiteX1" fmla="*/ 28931 w 28931"/>
              <a:gd name="connsiteY1" fmla="*/ 78803 h 78803"/>
              <a:gd name="connsiteX2" fmla="*/ 62 w 28931"/>
              <a:gd name="connsiteY2" fmla="*/ 78803 h 78803"/>
              <a:gd name="connsiteX3" fmla="*/ 0 w 28931"/>
              <a:gd name="connsiteY3" fmla="*/ 28904 h 78803"/>
              <a:gd name="connsiteX4" fmla="*/ 28833 w 28931"/>
              <a:gd name="connsiteY4" fmla="*/ 0 h 7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" h="78803">
                <a:moveTo>
                  <a:pt x="28833" y="0"/>
                </a:moveTo>
                <a:lnTo>
                  <a:pt x="28931" y="78803"/>
                </a:lnTo>
                <a:lnTo>
                  <a:pt x="62" y="78803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5B8EBCCB-B7E3-4837-AA61-44D0A400EC96}"/>
              </a:ext>
            </a:extLst>
          </p:cNvPr>
          <p:cNvSpPr/>
          <p:nvPr userDrawn="1"/>
        </p:nvSpPr>
        <p:spPr>
          <a:xfrm>
            <a:off x="70452" y="6841018"/>
            <a:ext cx="16961" cy="16982"/>
          </a:xfrm>
          <a:custGeom>
            <a:avLst/>
            <a:gdLst>
              <a:gd name="connsiteX0" fmla="*/ 16940 w 16961"/>
              <a:gd name="connsiteY0" fmla="*/ 0 h 16982"/>
              <a:gd name="connsiteX1" fmla="*/ 16961 w 16961"/>
              <a:gd name="connsiteY1" fmla="*/ 16982 h 16982"/>
              <a:gd name="connsiteX2" fmla="*/ 0 w 16961"/>
              <a:gd name="connsiteY2" fmla="*/ 16982 h 16982"/>
              <a:gd name="connsiteX3" fmla="*/ 16940 w 16961"/>
              <a:gd name="connsiteY3" fmla="*/ 0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1" h="16982">
                <a:moveTo>
                  <a:pt x="16940" y="0"/>
                </a:moveTo>
                <a:lnTo>
                  <a:pt x="16961" y="16982"/>
                </a:lnTo>
                <a:lnTo>
                  <a:pt x="0" y="16982"/>
                </a:lnTo>
                <a:lnTo>
                  <a:pt x="16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199A-9E57-4283-9795-E125B469D7AB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5D78-C1B0-41B8-81CF-F97BAEEB5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 userDrawn="1"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 userDrawn="1"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 userDrawn="1"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 userDrawn="1"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 userDrawn="1"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 userDrawn="1"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 userDrawn="1"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 userDrawn="1"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 userDrawn="1"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 userDrawn="1"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 userDrawn="1"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 userDrawn="1"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 userDrawn="1"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 userDrawn="1"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 userDrawn="1"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 userDrawn="1"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 userDrawn="1"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 userDrawn="1"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 userDrawn="1"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 userDrawn="1"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 userDrawn="1"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 userDrawn="1"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 userDrawn="1"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 userDrawn="1"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834AD064-B2F1-4462-89CD-E6E2F6B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201E0480-817D-41A9-8CC8-A0AFF1B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1D21600-5A92-452F-96FB-F6BC365A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4952" y="898524"/>
            <a:ext cx="8232648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29D7C-E220-400B-93DB-76E3FF912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160614" cy="6858000"/>
            <a:chOff x="0" y="0"/>
            <a:chExt cx="21606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13172"/>
              <a:ext cx="2029968" cy="20299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0" y="1995685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56351" y="206456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22308"/>
              <a:ext cx="2033751" cy="805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0" y="2065206"/>
              <a:ext cx="1014984" cy="192024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  <a:endCxn id="64" idx="6"/>
            </p:cNvCxnSpPr>
            <p:nvPr userDrawn="1"/>
          </p:nvCxnSpPr>
          <p:spPr>
            <a:xfrm>
              <a:off x="0" y="2008397"/>
              <a:ext cx="216061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886294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B5CF9E-DFF1-49F6-9EF8-EDA1F1E293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4952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28A1-5E2B-4E4E-A1F7-2C356780F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B7FC992-8079-42D9-8481-2B5075C195E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26836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7B255ED8-3C11-4BF0-B064-0623B23B0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836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CE356C04-FB22-4541-9D39-D5C0676F66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808720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A0F0565-F3E0-4B3E-A99B-282A62365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0872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10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1" r:id="rId3"/>
    <p:sldLayoutId id="2147483677" r:id="rId4"/>
    <p:sldLayoutId id="2147483679" r:id="rId5"/>
    <p:sldLayoutId id="2147483678" r:id="rId6"/>
    <p:sldLayoutId id="2147483681" r:id="rId7"/>
    <p:sldLayoutId id="2147483680" r:id="rId8"/>
    <p:sldLayoutId id="2147483694" r:id="rId9"/>
    <p:sldLayoutId id="2147483685" r:id="rId10"/>
    <p:sldLayoutId id="2147483697" r:id="rId11"/>
    <p:sldLayoutId id="2147483687" r:id="rId12"/>
    <p:sldLayoutId id="2147483684" r:id="rId13"/>
    <p:sldLayoutId id="2147483698" r:id="rId14"/>
    <p:sldLayoutId id="2147483676" r:id="rId15"/>
    <p:sldLayoutId id="2147483671" r:id="rId16"/>
    <p:sldLayoutId id="2147483670" r:id="rId17"/>
    <p:sldLayoutId id="2147483683" r:id="rId18"/>
    <p:sldLayoutId id="2147483696" r:id="rId19"/>
    <p:sldLayoutId id="2147483672" r:id="rId20"/>
    <p:sldLayoutId id="2147483700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jpe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5D388D9-DE80-D34A-521F-35DF870EA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6512"/>
            <a:ext cx="1866882" cy="1998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2E5883-166A-115A-9F17-EEB0DEC40220}"/>
              </a:ext>
            </a:extLst>
          </p:cNvPr>
          <p:cNvSpPr txBox="1"/>
          <p:nvPr/>
        </p:nvSpPr>
        <p:spPr>
          <a:xfrm>
            <a:off x="4220307" y="4740763"/>
            <a:ext cx="77975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Speakers: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000" b="1" dirty="0"/>
              <a:t>Tracy Lovell, PE 	</a:t>
            </a:r>
            <a:r>
              <a:rPr lang="en-US" sz="2000" dirty="0"/>
              <a:t>	</a:t>
            </a:r>
            <a:r>
              <a:rPr lang="en-US" i="1" dirty="0"/>
              <a:t>D5 Project Development Branch </a:t>
            </a:r>
            <a:r>
              <a:rPr lang="en-US" i="1" dirty="0" err="1"/>
              <a:t>Mgr</a:t>
            </a:r>
            <a:r>
              <a:rPr lang="en-US" i="1" dirty="0"/>
              <a:t> </a:t>
            </a:r>
          </a:p>
          <a:p>
            <a:r>
              <a:rPr lang="en-US" sz="2000" b="1" dirty="0"/>
              <a:t>Zachary Neihof, PE, RSP1 </a:t>
            </a:r>
            <a:r>
              <a:rPr lang="en-US" sz="2000" dirty="0"/>
              <a:t>	</a:t>
            </a:r>
            <a:r>
              <a:rPr lang="en-US" sz="2000" i="1" dirty="0"/>
              <a:t>TSMO Program Lead</a:t>
            </a:r>
          </a:p>
          <a:p>
            <a:r>
              <a:rPr lang="en-US" sz="2000" b="1" dirty="0"/>
              <a:t>Doug Smith, PE </a:t>
            </a:r>
            <a:r>
              <a:rPr lang="en-US" sz="2000" dirty="0"/>
              <a:t>	 	</a:t>
            </a:r>
            <a:r>
              <a:rPr lang="en-US" sz="2000" i="1" dirty="0"/>
              <a:t>WSP Project Manager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2C6A02-AC23-27E6-FBFB-E41FCCDB9ED7}"/>
              </a:ext>
            </a:extLst>
          </p:cNvPr>
          <p:cNvSpPr txBox="1">
            <a:spLocks/>
          </p:cNvSpPr>
          <p:nvPr/>
        </p:nvSpPr>
        <p:spPr>
          <a:xfrm>
            <a:off x="4471517" y="1435608"/>
            <a:ext cx="8232648" cy="19933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tx1"/>
                </a:solidFill>
              </a:rPr>
              <a:t>Ky 44 programming study</a:t>
            </a:r>
          </a:p>
          <a:p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dirty="0">
                <a:solidFill>
                  <a:srgbClr val="00B0F0"/>
                </a:solidFill>
              </a:rPr>
              <a:t>KYTC District 5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2177B-DB88-CEB1-EDC0-4E6ECD5C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7B4BD99-5EAB-2DC5-A506-74649B677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9" y="239351"/>
            <a:ext cx="1281289" cy="137160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A4443C-F29D-3D30-3709-6575C396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24" y="896112"/>
            <a:ext cx="8247127" cy="859536"/>
          </a:xfrm>
        </p:spPr>
        <p:txBody>
          <a:bodyPr>
            <a:normAutofit/>
          </a:bodyPr>
          <a:lstStyle/>
          <a:p>
            <a:r>
              <a:rPr lang="en-US" sz="3200" dirty="0"/>
              <a:t>KY 44 from a user’s perspective….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7C29AB-82C4-9A64-0C39-A4E9D4456FF1}"/>
              </a:ext>
            </a:extLst>
          </p:cNvPr>
          <p:cNvGrpSpPr/>
          <p:nvPr/>
        </p:nvGrpSpPr>
        <p:grpSpPr>
          <a:xfrm>
            <a:off x="444736" y="2243328"/>
            <a:ext cx="5029472" cy="3336572"/>
            <a:chOff x="118801" y="3276600"/>
            <a:chExt cx="3832716" cy="2902774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C63A8288-DC5E-B9F5-8C9A-902FDC86E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188" y="3986213"/>
              <a:ext cx="2287000" cy="1828800"/>
            </a:xfrm>
            <a:custGeom>
              <a:avLst/>
              <a:gdLst>
                <a:gd name="T0" fmla="*/ 0 w 1248"/>
                <a:gd name="T1" fmla="*/ 0 h 1056"/>
                <a:gd name="T2" fmla="*/ 0 w 1248"/>
                <a:gd name="T3" fmla="*/ 7816 h 1056"/>
                <a:gd name="T4" fmla="*/ 510571 w 1248"/>
                <a:gd name="T5" fmla="*/ 7816 h 1056"/>
                <a:gd name="T6" fmla="*/ 0 60000 65536"/>
                <a:gd name="T7" fmla="*/ 0 60000 65536"/>
                <a:gd name="T8" fmla="*/ 0 60000 65536"/>
                <a:gd name="T9" fmla="*/ 0 w 1248"/>
                <a:gd name="T10" fmla="*/ 0 h 1056"/>
                <a:gd name="T11" fmla="*/ 1248 w 1248"/>
                <a:gd name="T12" fmla="*/ 1056 h 10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1056">
                  <a:moveTo>
                    <a:pt x="0" y="0"/>
                  </a:moveTo>
                  <a:lnTo>
                    <a:pt x="0" y="1056"/>
                  </a:lnTo>
                  <a:lnTo>
                    <a:pt x="1248" y="1056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Text Box 5">
              <a:extLst>
                <a:ext uri="{FF2B5EF4-FFF2-40B4-BE49-F238E27FC236}">
                  <a16:creationId xmlns:a16="http://schemas.microsoft.com/office/drawing/2014/main" id="{4D1D5671-1EE8-CEA6-ECC0-D740708F4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1646" y="5795963"/>
              <a:ext cx="509551" cy="38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+mn-lt"/>
                </a:rPr>
                <a:t>Jan</a:t>
              </a:r>
            </a:p>
          </p:txBody>
        </p:sp>
        <p:sp>
          <p:nvSpPr>
            <p:cNvPr id="23" name="Text Box 6">
              <a:extLst>
                <a:ext uri="{FF2B5EF4-FFF2-40B4-BE49-F238E27FC236}">
                  <a16:creationId xmlns:a16="http://schemas.microsoft.com/office/drawing/2014/main" id="{AB3EA43B-F117-0C06-463D-262BB5186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164" y="5795963"/>
              <a:ext cx="561138" cy="38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+mn-lt"/>
                </a:rPr>
                <a:t>Dec</a:t>
              </a:r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6F9D575F-3667-159F-614E-AAC003F53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478" y="5795963"/>
              <a:ext cx="449643" cy="38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+mn-lt"/>
                </a:rPr>
                <a:t>Jul</a:t>
              </a:r>
            </a:p>
          </p:txBody>
        </p:sp>
        <p:sp>
          <p:nvSpPr>
            <p:cNvPr id="25" name="Line 8">
              <a:extLst>
                <a:ext uri="{FF2B5EF4-FFF2-40B4-BE49-F238E27FC236}">
                  <a16:creationId xmlns:a16="http://schemas.microsoft.com/office/drawing/2014/main" id="{F9D75034-73E7-C78B-E9A2-6CB0DC34EB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4561" y="5053013"/>
              <a:ext cx="205844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6FC31F97-ED87-8217-77B0-DD0C46DF3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01" y="4646613"/>
              <a:ext cx="1024282" cy="734870"/>
            </a:xfrm>
            <a:prstGeom prst="rect">
              <a:avLst/>
            </a:prstGeom>
            <a:noFill/>
            <a:ln w="12700"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prstClr val="black"/>
                  </a:solidFill>
                  <a:latin typeface="+mn-lt"/>
                </a:rPr>
                <a:t>Travel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prstClr val="black"/>
                  </a:solidFill>
                  <a:latin typeface="+mn-lt"/>
                </a:rPr>
                <a:t>time</a:t>
              </a: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B5567C36-1C90-3C49-4AE1-0C06D5C3C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459" y="3276600"/>
              <a:ext cx="2912058" cy="67096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+mn-lt"/>
                </a:rPr>
                <a:t>How traffic conditions have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+mn-lt"/>
                </a:rPr>
                <a:t>been communicated </a:t>
              </a:r>
            </a:p>
          </p:txBody>
        </p:sp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0CC578BA-87A6-B432-E525-77058A747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779" y="4627563"/>
              <a:ext cx="1861139" cy="41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prstClr val="black"/>
                  </a:solidFill>
                  <a:latin typeface="+mn-lt"/>
                </a:rPr>
                <a:t>Annual average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286351-CBEA-C425-33CF-77D93A015265}"/>
              </a:ext>
            </a:extLst>
          </p:cNvPr>
          <p:cNvGrpSpPr/>
          <p:nvPr/>
        </p:nvGrpSpPr>
        <p:grpSpPr>
          <a:xfrm>
            <a:off x="5660978" y="2253167"/>
            <a:ext cx="5462318" cy="3502986"/>
            <a:chOff x="4393144" y="3443287"/>
            <a:chExt cx="4716788" cy="2720212"/>
          </a:xfrm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391C3151-27BA-F402-63C5-C7E7A484D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556" y="4348163"/>
              <a:ext cx="2134250" cy="863600"/>
            </a:xfrm>
            <a:custGeom>
              <a:avLst/>
              <a:gdLst>
                <a:gd name="T0" fmla="*/ 0 w 1344"/>
                <a:gd name="T1" fmla="*/ 456 h 544"/>
                <a:gd name="T2" fmla="*/ 254 w 1344"/>
                <a:gd name="T3" fmla="*/ 280 h 544"/>
                <a:gd name="T4" fmla="*/ 515 w 1344"/>
                <a:gd name="T5" fmla="*/ 504 h 544"/>
                <a:gd name="T6" fmla="*/ 1041 w 1344"/>
                <a:gd name="T7" fmla="*/ 376 h 544"/>
                <a:gd name="T8" fmla="*/ 1529 w 1344"/>
                <a:gd name="T9" fmla="*/ 536 h 544"/>
                <a:gd name="T10" fmla="*/ 1932 w 1344"/>
                <a:gd name="T11" fmla="*/ 0 h 544"/>
                <a:gd name="T12" fmla="*/ 2286 w 1344"/>
                <a:gd name="T13" fmla="*/ 440 h 544"/>
                <a:gd name="T14" fmla="*/ 2935 w 1344"/>
                <a:gd name="T15" fmla="*/ 328 h 544"/>
                <a:gd name="T16" fmla="*/ 3454 w 1344"/>
                <a:gd name="T17" fmla="*/ 544 h 544"/>
                <a:gd name="T18" fmla="*/ 3834 w 1344"/>
                <a:gd name="T19" fmla="*/ 224 h 544"/>
                <a:gd name="T20" fmla="*/ 4579 w 1344"/>
                <a:gd name="T21" fmla="*/ 536 h 544"/>
                <a:gd name="T22" fmla="*/ 4852 w 1344"/>
                <a:gd name="T23" fmla="*/ 368 h 544"/>
                <a:gd name="T24" fmla="*/ 5374 w 1344"/>
                <a:gd name="T25" fmla="*/ 288 h 544"/>
                <a:gd name="T26" fmla="*/ 5622 w 1344"/>
                <a:gd name="T27" fmla="*/ 384 h 544"/>
                <a:gd name="T28" fmla="*/ 5997 w 1344"/>
                <a:gd name="T29" fmla="*/ 496 h 544"/>
                <a:gd name="T30" fmla="*/ 6751 w 1344"/>
                <a:gd name="T31" fmla="*/ 344 h 544"/>
                <a:gd name="T32" fmla="*/ 7407 w 1344"/>
                <a:gd name="T33" fmla="*/ 392 h 544"/>
                <a:gd name="T34" fmla="*/ 7917 w 1344"/>
                <a:gd name="T35" fmla="*/ 536 h 544"/>
                <a:gd name="T36" fmla="*/ 8179 w 1344"/>
                <a:gd name="T37" fmla="*/ 344 h 544"/>
                <a:gd name="T38" fmla="*/ 9075 w 1344"/>
                <a:gd name="T39" fmla="*/ 544 h 544"/>
                <a:gd name="T40" fmla="*/ 9253 w 1344"/>
                <a:gd name="T41" fmla="*/ 0 h 544"/>
                <a:gd name="T42" fmla="*/ 9956 w 1344"/>
                <a:gd name="T43" fmla="*/ 368 h 544"/>
                <a:gd name="T44" fmla="*/ 10729 w 1344"/>
                <a:gd name="T45" fmla="*/ 304 h 544"/>
                <a:gd name="T46" fmla="*/ 10989 w 1344"/>
                <a:gd name="T47" fmla="*/ 376 h 544"/>
                <a:gd name="T48" fmla="*/ 11246 w 1344"/>
                <a:gd name="T49" fmla="*/ 528 h 544"/>
                <a:gd name="T50" fmla="*/ 11747 w 1344"/>
                <a:gd name="T51" fmla="*/ 360 h 544"/>
                <a:gd name="T52" fmla="*/ 12636 w 1344"/>
                <a:gd name="T53" fmla="*/ 176 h 544"/>
                <a:gd name="T54" fmla="*/ 12789 w 1344"/>
                <a:gd name="T55" fmla="*/ 536 h 544"/>
                <a:gd name="T56" fmla="*/ 13671 w 1344"/>
                <a:gd name="T57" fmla="*/ 504 h 544"/>
                <a:gd name="T58" fmla="*/ 14059 w 1344"/>
                <a:gd name="T59" fmla="*/ 352 h 544"/>
                <a:gd name="T60" fmla="*/ 14822 w 1344"/>
                <a:gd name="T61" fmla="*/ 312 h 544"/>
                <a:gd name="T62" fmla="*/ 15459 w 1344"/>
                <a:gd name="T63" fmla="*/ 512 h 544"/>
                <a:gd name="T64" fmla="*/ 15842 w 1344"/>
                <a:gd name="T65" fmla="*/ 352 h 544"/>
                <a:gd name="T66" fmla="*/ 16345 w 1344"/>
                <a:gd name="T67" fmla="*/ 472 h 544"/>
                <a:gd name="T68" fmla="*/ 17303 w 1344"/>
                <a:gd name="T69" fmla="*/ 0 h 544"/>
                <a:gd name="T70" fmla="*/ 17891 w 1344"/>
                <a:gd name="T71" fmla="*/ 496 h 544"/>
                <a:gd name="T72" fmla="*/ 18501 w 1344"/>
                <a:gd name="T73" fmla="*/ 336 h 544"/>
                <a:gd name="T74" fmla="*/ 18781 w 1344"/>
                <a:gd name="T75" fmla="*/ 488 h 544"/>
                <a:gd name="T76" fmla="*/ 19557 w 1344"/>
                <a:gd name="T77" fmla="*/ 248 h 544"/>
                <a:gd name="T78" fmla="*/ 20185 w 1344"/>
                <a:gd name="T79" fmla="*/ 472 h 5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44"/>
                <a:gd name="T121" fmla="*/ 0 h 544"/>
                <a:gd name="T122" fmla="*/ 1344 w 1344"/>
                <a:gd name="T123" fmla="*/ 544 h 5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44" h="544">
                  <a:moveTo>
                    <a:pt x="0" y="456"/>
                  </a:moveTo>
                  <a:lnTo>
                    <a:pt x="17" y="280"/>
                  </a:lnTo>
                  <a:lnTo>
                    <a:pt x="34" y="504"/>
                  </a:lnTo>
                  <a:lnTo>
                    <a:pt x="68" y="376"/>
                  </a:lnTo>
                  <a:lnTo>
                    <a:pt x="102" y="536"/>
                  </a:lnTo>
                  <a:lnTo>
                    <a:pt x="128" y="0"/>
                  </a:lnTo>
                  <a:lnTo>
                    <a:pt x="153" y="440"/>
                  </a:lnTo>
                  <a:lnTo>
                    <a:pt x="196" y="328"/>
                  </a:lnTo>
                  <a:lnTo>
                    <a:pt x="230" y="544"/>
                  </a:lnTo>
                  <a:lnTo>
                    <a:pt x="255" y="224"/>
                  </a:lnTo>
                  <a:lnTo>
                    <a:pt x="306" y="536"/>
                  </a:lnTo>
                  <a:lnTo>
                    <a:pt x="323" y="368"/>
                  </a:lnTo>
                  <a:lnTo>
                    <a:pt x="357" y="288"/>
                  </a:lnTo>
                  <a:lnTo>
                    <a:pt x="374" y="384"/>
                  </a:lnTo>
                  <a:lnTo>
                    <a:pt x="400" y="496"/>
                  </a:lnTo>
                  <a:lnTo>
                    <a:pt x="451" y="344"/>
                  </a:lnTo>
                  <a:lnTo>
                    <a:pt x="493" y="392"/>
                  </a:lnTo>
                  <a:lnTo>
                    <a:pt x="527" y="536"/>
                  </a:lnTo>
                  <a:lnTo>
                    <a:pt x="544" y="344"/>
                  </a:lnTo>
                  <a:lnTo>
                    <a:pt x="604" y="544"/>
                  </a:lnTo>
                  <a:lnTo>
                    <a:pt x="616" y="0"/>
                  </a:lnTo>
                  <a:lnTo>
                    <a:pt x="663" y="368"/>
                  </a:lnTo>
                  <a:lnTo>
                    <a:pt x="715" y="304"/>
                  </a:lnTo>
                  <a:lnTo>
                    <a:pt x="732" y="376"/>
                  </a:lnTo>
                  <a:lnTo>
                    <a:pt x="749" y="528"/>
                  </a:lnTo>
                  <a:lnTo>
                    <a:pt x="783" y="360"/>
                  </a:lnTo>
                  <a:lnTo>
                    <a:pt x="842" y="176"/>
                  </a:lnTo>
                  <a:lnTo>
                    <a:pt x="851" y="536"/>
                  </a:lnTo>
                  <a:lnTo>
                    <a:pt x="910" y="504"/>
                  </a:lnTo>
                  <a:lnTo>
                    <a:pt x="936" y="352"/>
                  </a:lnTo>
                  <a:lnTo>
                    <a:pt x="987" y="312"/>
                  </a:lnTo>
                  <a:lnTo>
                    <a:pt x="1029" y="512"/>
                  </a:lnTo>
                  <a:lnTo>
                    <a:pt x="1055" y="352"/>
                  </a:lnTo>
                  <a:lnTo>
                    <a:pt x="1089" y="472"/>
                  </a:lnTo>
                  <a:lnTo>
                    <a:pt x="1152" y="0"/>
                  </a:lnTo>
                  <a:lnTo>
                    <a:pt x="1191" y="496"/>
                  </a:lnTo>
                  <a:lnTo>
                    <a:pt x="1233" y="336"/>
                  </a:lnTo>
                  <a:lnTo>
                    <a:pt x="1250" y="488"/>
                  </a:lnTo>
                  <a:lnTo>
                    <a:pt x="1301" y="248"/>
                  </a:lnTo>
                  <a:lnTo>
                    <a:pt x="1344" y="472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0E9D7600-9DC6-1A11-41C5-8B007C6EC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275" y="3970338"/>
              <a:ext cx="2288108" cy="1828800"/>
            </a:xfrm>
            <a:custGeom>
              <a:avLst/>
              <a:gdLst>
                <a:gd name="T0" fmla="*/ 0 w 1248"/>
                <a:gd name="T1" fmla="*/ 0 h 1056"/>
                <a:gd name="T2" fmla="*/ 0 w 1248"/>
                <a:gd name="T3" fmla="*/ 7816 h 1056"/>
                <a:gd name="T4" fmla="*/ 510571 w 1248"/>
                <a:gd name="T5" fmla="*/ 7816 h 1056"/>
                <a:gd name="T6" fmla="*/ 0 60000 65536"/>
                <a:gd name="T7" fmla="*/ 0 60000 65536"/>
                <a:gd name="T8" fmla="*/ 0 60000 65536"/>
                <a:gd name="T9" fmla="*/ 0 w 1248"/>
                <a:gd name="T10" fmla="*/ 0 h 1056"/>
                <a:gd name="T11" fmla="*/ 1248 w 1248"/>
                <a:gd name="T12" fmla="*/ 1056 h 10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1056">
                  <a:moveTo>
                    <a:pt x="0" y="0"/>
                  </a:moveTo>
                  <a:lnTo>
                    <a:pt x="0" y="1056"/>
                  </a:lnTo>
                  <a:lnTo>
                    <a:pt x="1248" y="105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Text Box 15">
              <a:extLst>
                <a:ext uri="{FF2B5EF4-FFF2-40B4-BE49-F238E27FC236}">
                  <a16:creationId xmlns:a16="http://schemas.microsoft.com/office/drawing/2014/main" id="{49AFB692-29B6-B4CC-912F-1B5D20D8B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6109" y="5780088"/>
              <a:ext cx="509551" cy="38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+mn-lt"/>
                </a:rPr>
                <a:t>Jan</a:t>
              </a:r>
            </a:p>
          </p:txBody>
        </p:sp>
        <p:sp>
          <p:nvSpPr>
            <p:cNvPr id="33" name="Text Box 16">
              <a:extLst>
                <a:ext uri="{FF2B5EF4-FFF2-40B4-BE49-F238E27FC236}">
                  <a16:creationId xmlns:a16="http://schemas.microsoft.com/office/drawing/2014/main" id="{973B2BDF-FDBE-C513-11E2-A93DF06A9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4155" y="5780088"/>
              <a:ext cx="561138" cy="38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+mn-lt"/>
                </a:rPr>
                <a:t>Dec</a:t>
              </a:r>
            </a:p>
          </p:txBody>
        </p:sp>
        <p:sp>
          <p:nvSpPr>
            <p:cNvPr id="34" name="Text Box 17">
              <a:extLst>
                <a:ext uri="{FF2B5EF4-FFF2-40B4-BE49-F238E27FC236}">
                  <a16:creationId xmlns:a16="http://schemas.microsoft.com/office/drawing/2014/main" id="{627EDA68-F07C-F31F-1C6C-A8E25DCF6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7011" y="5780088"/>
              <a:ext cx="449643" cy="38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+mn-lt"/>
                </a:rPr>
                <a:t>Jul</a:t>
              </a:r>
            </a:p>
          </p:txBody>
        </p:sp>
        <p:sp>
          <p:nvSpPr>
            <p:cNvPr id="35" name="Text Box 18">
              <a:extLst>
                <a:ext uri="{FF2B5EF4-FFF2-40B4-BE49-F238E27FC236}">
                  <a16:creationId xmlns:a16="http://schemas.microsoft.com/office/drawing/2014/main" id="{B474A3B0-32A4-59AE-2F73-17C100B09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144" y="4630738"/>
              <a:ext cx="828394" cy="734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prstClr val="black"/>
                  </a:solidFill>
                  <a:latin typeface="+mn-lt"/>
                </a:rPr>
                <a:t>Travel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prstClr val="black"/>
                  </a:solidFill>
                  <a:latin typeface="+mn-lt"/>
                </a:rPr>
                <a:t>time</a:t>
              </a:r>
            </a:p>
          </p:txBody>
        </p:sp>
        <p:sp>
          <p:nvSpPr>
            <p:cNvPr id="36" name="Text Box 19">
              <a:extLst>
                <a:ext uri="{FF2B5EF4-FFF2-40B4-BE49-F238E27FC236}">
                  <a16:creationId xmlns:a16="http://schemas.microsoft.com/office/drawing/2014/main" id="{5E61A2FD-0E10-D72F-BF98-A86C4BDF6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383" y="3443287"/>
              <a:ext cx="2922776" cy="383411"/>
            </a:xfrm>
            <a:prstGeom prst="rect">
              <a:avLst/>
            </a:prstGeom>
            <a:noFill/>
            <a:ln w="19050"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+mn-lt"/>
                </a:rPr>
                <a:t>What travelers experienced</a:t>
              </a:r>
            </a:p>
          </p:txBody>
        </p:sp>
        <p:sp>
          <p:nvSpPr>
            <p:cNvPr id="37" name="Text Box 20">
              <a:extLst>
                <a:ext uri="{FF2B5EF4-FFF2-40B4-BE49-F238E27FC236}">
                  <a16:creationId xmlns:a16="http://schemas.microsoft.com/office/drawing/2014/main" id="{28F30404-8FC8-606D-DEA8-4615ED1F3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7808" y="5160963"/>
              <a:ext cx="1955727" cy="67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+mn-lt"/>
                </a:rPr>
                <a:t>Travel times vary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+mn-lt"/>
                </a:rPr>
                <a:t>greatly day-to-day</a:t>
              </a: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F9B878B3-AB55-A671-FE5E-05186ED8D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2890" y="4284663"/>
              <a:ext cx="183500" cy="1825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58286066-08F1-62AD-B6A0-ACD68F438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826" y="4284663"/>
              <a:ext cx="182089" cy="1825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23">
              <a:extLst>
                <a:ext uri="{FF2B5EF4-FFF2-40B4-BE49-F238E27FC236}">
                  <a16:creationId xmlns:a16="http://schemas.microsoft.com/office/drawing/2014/main" id="{EAA0CD1F-D2DF-2731-B596-678540A6A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8985" y="4259263"/>
              <a:ext cx="182089" cy="1825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Text Box 24">
              <a:extLst>
                <a:ext uri="{FF2B5EF4-FFF2-40B4-BE49-F238E27FC236}">
                  <a16:creationId xmlns:a16="http://schemas.microsoft.com/office/drawing/2014/main" id="{83C72C25-F4F0-6D32-47D0-24D747811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3616" y="3816804"/>
              <a:ext cx="1616316" cy="734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FF0000"/>
                  </a:solidFill>
                  <a:latin typeface="+mn-lt"/>
                </a:rPr>
                <a:t>What drivers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FF0000"/>
                  </a:solidFill>
                  <a:latin typeface="+mn-lt"/>
                </a:rPr>
                <a:t>remember</a:t>
              </a:r>
            </a:p>
          </p:txBody>
        </p:sp>
        <p:sp>
          <p:nvSpPr>
            <p:cNvPr id="42" name="Line 25">
              <a:extLst>
                <a:ext uri="{FF2B5EF4-FFF2-40B4-BE49-F238E27FC236}">
                  <a16:creationId xmlns:a16="http://schemas.microsoft.com/office/drawing/2014/main" id="{048B4DDB-8E2D-ABBB-21A9-539C3096D7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6840" y="4157663"/>
              <a:ext cx="304893" cy="165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Line 26">
              <a:extLst>
                <a:ext uri="{FF2B5EF4-FFF2-40B4-BE49-F238E27FC236}">
                  <a16:creationId xmlns:a16="http://schemas.microsoft.com/office/drawing/2014/main" id="{73333F06-FD11-CF4B-2004-7245A9A4E4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07092" y="4164013"/>
              <a:ext cx="1141937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Line 27">
              <a:extLst>
                <a:ext uri="{FF2B5EF4-FFF2-40B4-BE49-F238E27FC236}">
                  <a16:creationId xmlns:a16="http://schemas.microsoft.com/office/drawing/2014/main" id="{7E946AC5-A55F-D453-BA86-B9540398C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92633" y="4156075"/>
              <a:ext cx="1970511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EC49250-06FE-F3F2-7704-704587AFF272}"/>
              </a:ext>
            </a:extLst>
          </p:cNvPr>
          <p:cNvSpPr txBox="1"/>
          <p:nvPr/>
        </p:nvSpPr>
        <p:spPr>
          <a:xfrm>
            <a:off x="2468741" y="5756153"/>
            <a:ext cx="253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FHWA</a:t>
            </a:r>
          </a:p>
        </p:txBody>
      </p:sp>
    </p:spTree>
    <p:extLst>
      <p:ext uri="{BB962C8B-B14F-4D97-AF65-F5344CB8AC3E}">
        <p14:creationId xmlns:p14="http://schemas.microsoft.com/office/powerpoint/2010/main" val="265048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5EFA0-0245-BB9C-FACC-D4330B17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8694" y="1122363"/>
            <a:ext cx="7092370" cy="23876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Early phases of the work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TEAM MEETINGs 1 &amp; 2</a:t>
            </a:r>
          </a:p>
        </p:txBody>
      </p:sp>
    </p:spTree>
    <p:extLst>
      <p:ext uri="{BB962C8B-B14F-4D97-AF65-F5344CB8AC3E}">
        <p14:creationId xmlns:p14="http://schemas.microsoft.com/office/powerpoint/2010/main" val="274656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78D9C3-CE8C-B15C-13B6-D49451A27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873" y="1622913"/>
            <a:ext cx="10615127" cy="398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5162E-81D6-9456-D51E-253BA2881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353" y="4568849"/>
            <a:ext cx="5143961" cy="2289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F8740-999F-FDBA-B13C-0E313F2D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829" y="604865"/>
            <a:ext cx="8130172" cy="1000978"/>
          </a:xfrm>
        </p:spPr>
        <p:txBody>
          <a:bodyPr>
            <a:noAutofit/>
          </a:bodyPr>
          <a:lstStyle/>
          <a:p>
            <a:r>
              <a:rPr lang="en-US" sz="2800" dirty="0"/>
              <a:t>Corridor </a:t>
            </a:r>
            <a:r>
              <a:rPr lang="en-US" sz="2800" dirty="0" err="1"/>
              <a:t>haS</a:t>
            </a:r>
            <a:r>
              <a:rPr lang="en-US" sz="2800" dirty="0"/>
              <a:t> different growth rates,</a:t>
            </a:r>
            <a:br>
              <a:rPr lang="en-US" sz="2800" dirty="0"/>
            </a:br>
            <a:r>
              <a:rPr lang="en-US" sz="2800" dirty="0"/>
              <a:t>mixed rural and urban sections </a:t>
            </a:r>
          </a:p>
        </p:txBody>
      </p:sp>
    </p:spTree>
    <p:extLst>
      <p:ext uri="{BB962C8B-B14F-4D97-AF65-F5344CB8AC3E}">
        <p14:creationId xmlns:p14="http://schemas.microsoft.com/office/powerpoint/2010/main" val="991490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FBE5ED30-6B21-5C69-63AF-0B9FB9C7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297"/>
            <a:ext cx="12192000" cy="432816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90403F-7124-644D-AA6D-764FFC76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829" y="604865"/>
            <a:ext cx="8130172" cy="1000978"/>
          </a:xfrm>
        </p:spPr>
        <p:txBody>
          <a:bodyPr>
            <a:noAutofit/>
          </a:bodyPr>
          <a:lstStyle/>
          <a:p>
            <a:r>
              <a:rPr lang="en-US" sz="2800" dirty="0"/>
              <a:t>High # of Angle and Opposing Left Turn Crashes</a:t>
            </a:r>
          </a:p>
        </p:txBody>
      </p:sp>
    </p:spTree>
    <p:extLst>
      <p:ext uri="{BB962C8B-B14F-4D97-AF65-F5344CB8AC3E}">
        <p14:creationId xmlns:p14="http://schemas.microsoft.com/office/powerpoint/2010/main" val="77800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57EAF0-EDF6-B02C-94F5-B1B88127E1E7}"/>
              </a:ext>
            </a:extLst>
          </p:cNvPr>
          <p:cNvSpPr txBox="1"/>
          <p:nvPr/>
        </p:nvSpPr>
        <p:spPr>
          <a:xfrm>
            <a:off x="4000918" y="628832"/>
            <a:ext cx="71030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j-lt"/>
              </a:rPr>
              <a:t>HIGH # OF REAR END AND SIDESWIPE-SAME DIRECTION CRASHES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64B04A4-770A-B77A-164B-179B24B7D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082"/>
            <a:ext cx="12192000" cy="432816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41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8422-BB32-1E85-A157-F0ABFA7A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0" y="301243"/>
            <a:ext cx="6339840" cy="726351"/>
          </a:xfrm>
        </p:spPr>
        <p:txBody>
          <a:bodyPr>
            <a:normAutofit/>
          </a:bodyPr>
          <a:lstStyle/>
          <a:p>
            <a:r>
              <a:rPr lang="en-US" dirty="0"/>
              <a:t>Existing </a:t>
            </a:r>
            <a:r>
              <a:rPr lang="en-US" dirty="0" err="1"/>
              <a:t>SpeeDs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8540FB1-802A-4660-F4F5-B53ACD1D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EFCAED-6716-4B3E-8E8B-4F3566AF4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9025"/>
            <a:ext cx="12192000" cy="35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4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3477-47C8-79FD-BEF0-B8DCDCF2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747" y="414145"/>
            <a:ext cx="6339840" cy="1325880"/>
          </a:xfrm>
        </p:spPr>
        <p:txBody>
          <a:bodyPr/>
          <a:lstStyle/>
          <a:p>
            <a:r>
              <a:rPr lang="en-US" dirty="0"/>
              <a:t>Complete streets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FF1F7-8BA1-154A-FBC7-D5D8A21417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20F8A-CA04-A78F-8DA9-C478548A4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66614-4CEB-B4EA-EE95-94C7D17132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ED9F62-22C5-7C48-4141-D0A8040C72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D08A8A-CCDE-A606-0193-F08879D10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D6F572-D73C-06FE-31A4-E26E417898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7046BC-C23D-76BB-AAA8-C5DC348E4B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D69C49-F41E-77CC-E1D5-AE6590412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E8D142-680C-8142-5973-7D494F3905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721FB5-2232-EE66-61CD-167BF00A67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9980DD2-4E97-6FC7-A317-0E6DFC90B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5A185E-87ED-ADBA-461D-773B78CE4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500" y="1508449"/>
            <a:ext cx="8286183" cy="46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0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670F3-8542-9C25-468C-CCAB7945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Systems management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0B378-4C92-A1E8-1D0B-87507D3935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9484" y="2254670"/>
            <a:ext cx="7079076" cy="4114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Getting drivers </a:t>
            </a:r>
            <a:r>
              <a:rPr lang="en-US" sz="1800" u="sng" dirty="0"/>
              <a:t>out of or around</a:t>
            </a:r>
            <a:r>
              <a:rPr lang="en-US" sz="1800" dirty="0"/>
              <a:t> Mt. Washington improves mobility.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How much can the signals in Shepherdsville and Mt. Washington be improved?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Moving drivers more dependably </a:t>
            </a:r>
            <a:r>
              <a:rPr lang="en-US" sz="1800" u="sng" dirty="0"/>
              <a:t>through</a:t>
            </a:r>
            <a:r>
              <a:rPr lang="en-US" sz="1800" dirty="0"/>
              <a:t> KY 44 to I-65 helps a great deal, however it is done.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Projected growth rate for KY 44 might be lower if network is improved.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Less lanes means less latent demand.</a:t>
            </a:r>
            <a:r>
              <a:rPr lang="en-US" u="sng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u="sng" dirty="0"/>
              <a:t>Need better OPERATIONAL diagnostics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EB92B-610B-9B23-CCCD-C2201A2E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14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632380E-DBBC-61BB-7C39-AD7DD4A50B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8076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HCS: When do segments fail in the future?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98CB52-A1E0-407C-BB48-89522029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" y="925975"/>
            <a:ext cx="12095843" cy="36163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7925F0-A8BB-0833-E074-A68DE18678DA}"/>
              </a:ext>
            </a:extLst>
          </p:cNvPr>
          <p:cNvSpPr txBox="1"/>
          <p:nvPr/>
        </p:nvSpPr>
        <p:spPr>
          <a:xfrm>
            <a:off x="901860" y="5103151"/>
            <a:ext cx="10451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3200" i="1" dirty="0">
                <a:solidFill>
                  <a:schemeClr val="bg1"/>
                </a:solidFill>
              </a:rPr>
              <a:t>Our initial modeling/segments </a:t>
            </a:r>
            <a:r>
              <a:rPr lang="en-US" sz="3200" i="1" u="sng" dirty="0">
                <a:solidFill>
                  <a:schemeClr val="bg1"/>
                </a:solidFill>
              </a:rPr>
              <a:t>didn’t look closely enough at the dense urban areas &amp; intersections</a:t>
            </a:r>
          </a:p>
        </p:txBody>
      </p:sp>
    </p:spTree>
    <p:extLst>
      <p:ext uri="{BB962C8B-B14F-4D97-AF65-F5344CB8AC3E}">
        <p14:creationId xmlns:p14="http://schemas.microsoft.com/office/powerpoint/2010/main" val="2295643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458689C-A40C-9612-7E5D-AE78ECA43DDC}"/>
              </a:ext>
            </a:extLst>
          </p:cNvPr>
          <p:cNvSpPr/>
          <p:nvPr/>
        </p:nvSpPr>
        <p:spPr>
          <a:xfrm>
            <a:off x="694479" y="1517062"/>
            <a:ext cx="5051521" cy="5008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D007D227-06E9-08A4-6311-EB95518D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17" y="1634148"/>
            <a:ext cx="4581043" cy="4765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7BE254-31C9-F5BB-715F-EC94DE418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44" t="8299" r="16736" b="5579"/>
          <a:stretch/>
        </p:blipFill>
        <p:spPr>
          <a:xfrm>
            <a:off x="6096000" y="1505488"/>
            <a:ext cx="5051521" cy="504355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632380E-DBBC-61BB-7C39-AD7DD4A50B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1627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intersection failures:  </a:t>
            </a:r>
          </a:p>
          <a:p>
            <a:r>
              <a:rPr lang="en-US" sz="3200" dirty="0"/>
              <a:t>KY 44 @ Fisher Ln/Armstrong Ln</a:t>
            </a:r>
          </a:p>
        </p:txBody>
      </p:sp>
    </p:spTree>
    <p:extLst>
      <p:ext uri="{BB962C8B-B14F-4D97-AF65-F5344CB8AC3E}">
        <p14:creationId xmlns:p14="http://schemas.microsoft.com/office/powerpoint/2010/main" val="237416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923E-89B1-C0C9-1743-308EEBABD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Project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0C4F8-F47E-7B33-19BA-C8EFD59B517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044952" y="1739875"/>
            <a:ext cx="2468880" cy="4572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KYTC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78E30-5421-1014-5C6D-9C1A1AC1AD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224404"/>
            <a:ext cx="3689398" cy="3302189"/>
          </a:xfrm>
        </p:spPr>
        <p:txBody>
          <a:bodyPr/>
          <a:lstStyle/>
          <a:p>
            <a:r>
              <a:rPr lang="en-US" dirty="0"/>
              <a:t>Tom Hall (D5 PM)</a:t>
            </a:r>
          </a:p>
          <a:p>
            <a:r>
              <a:rPr lang="en-US" dirty="0"/>
              <a:t>Beth Neiman (C.O. PM)</a:t>
            </a:r>
          </a:p>
          <a:p>
            <a:r>
              <a:rPr lang="en-US" dirty="0"/>
              <a:t>Zach Neihof (D5 Traffic)</a:t>
            </a:r>
          </a:p>
          <a:p>
            <a:r>
              <a:rPr lang="en-US" dirty="0"/>
              <a:t>Tracy Lovell (D5 Project </a:t>
            </a:r>
            <a:r>
              <a:rPr lang="en-US" dirty="0" err="1"/>
              <a:t>Devel</a:t>
            </a:r>
            <a:r>
              <a:rPr lang="en-US" dirty="0"/>
              <a:t>.)</a:t>
            </a:r>
          </a:p>
          <a:p>
            <a:r>
              <a:rPr lang="en-US" dirty="0"/>
              <a:t>Larry Chaney (D5 Planning)</a:t>
            </a:r>
          </a:p>
          <a:p>
            <a:r>
              <a:rPr lang="en-US" dirty="0"/>
              <a:t>Stephen DeWitte (C.O. Planning)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B0F56-39BE-E068-344D-6E6DE43E569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172827" y="1770019"/>
            <a:ext cx="3116680" cy="4572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Consultant team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D43B1-A3BC-860E-DA8F-F8E3016153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73309" y="2224404"/>
            <a:ext cx="4307186" cy="3408300"/>
          </a:xfrm>
        </p:spPr>
        <p:txBody>
          <a:bodyPr/>
          <a:lstStyle/>
          <a:p>
            <a:r>
              <a:rPr lang="en-US" dirty="0"/>
              <a:t>Anne Warnick (WSP SW Planning </a:t>
            </a:r>
            <a:r>
              <a:rPr lang="en-US" dirty="0" err="1"/>
              <a:t>Mgr</a:t>
            </a:r>
            <a:r>
              <a:rPr lang="en-US" dirty="0"/>
              <a:t>)</a:t>
            </a:r>
          </a:p>
          <a:p>
            <a:r>
              <a:rPr lang="en-US" dirty="0"/>
              <a:t>Doug Smith (WSP L.A. PM)</a:t>
            </a:r>
          </a:p>
          <a:p>
            <a:r>
              <a:rPr lang="en-US" dirty="0"/>
              <a:t>Chris Barrow (WSP TSMO) </a:t>
            </a:r>
          </a:p>
          <a:p>
            <a:r>
              <a:rPr lang="en-US" dirty="0"/>
              <a:t>Billy Garrison (WSP Roadway)</a:t>
            </a:r>
          </a:p>
          <a:p>
            <a:r>
              <a:rPr lang="en-US" dirty="0"/>
              <a:t>Austin Obenauf (WSP)</a:t>
            </a:r>
          </a:p>
          <a:p>
            <a:r>
              <a:rPr lang="en-US" dirty="0"/>
              <a:t>Elizabeth Farc (WSP)</a:t>
            </a:r>
          </a:p>
          <a:p>
            <a:r>
              <a:rPr lang="en-US" dirty="0"/>
              <a:t>Cameron Manley (WSP)</a:t>
            </a:r>
          </a:p>
          <a:p>
            <a:r>
              <a:rPr lang="en-US" dirty="0"/>
              <a:t>Rob Frazier (HDR)</a:t>
            </a:r>
          </a:p>
          <a:p>
            <a:r>
              <a:rPr lang="en-US" dirty="0"/>
              <a:t>Travis Thompson (HDR)</a:t>
            </a:r>
          </a:p>
          <a:p>
            <a:r>
              <a:rPr lang="en-US" dirty="0"/>
              <a:t>Philip Bischof (HDR)</a:t>
            </a:r>
          </a:p>
          <a:p>
            <a:r>
              <a:rPr lang="en-US" dirty="0"/>
              <a:t>Sam Wiser (TSW)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1D84EC-438B-3C1F-1B85-49B66999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3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670F3-8542-9C25-468C-CCAB7945B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831" y="142875"/>
            <a:ext cx="6400800" cy="1325880"/>
          </a:xfrm>
        </p:spPr>
        <p:txBody>
          <a:bodyPr>
            <a:noAutofit/>
          </a:bodyPr>
          <a:lstStyle/>
          <a:p>
            <a:r>
              <a:rPr lang="en-US" sz="3600" dirty="0"/>
              <a:t>Network Connections Modeled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614DB-4D18-AD26-C19F-5958923A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1DAD-4F4C-FCE3-9D21-C987CC372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EB92B-610B-9B23-CCCD-C2201A2E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8DE59A-4437-A5C9-8DFC-CC6A99FA1F09}"/>
              </a:ext>
            </a:extLst>
          </p:cNvPr>
          <p:cNvGrpSpPr/>
          <p:nvPr/>
        </p:nvGrpSpPr>
        <p:grpSpPr>
          <a:xfrm>
            <a:off x="4182909" y="1426813"/>
            <a:ext cx="7874643" cy="5288312"/>
            <a:chOff x="3449614" y="100932"/>
            <a:chExt cx="8742386" cy="66561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B83218-0001-A3B6-C426-A181249A3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49614" y="100932"/>
              <a:ext cx="8742386" cy="6656135"/>
            </a:xfrm>
            <a:prstGeom prst="rect">
              <a:avLst/>
            </a:prstGeom>
          </p:spPr>
        </p:pic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1DE96B3F-C7A9-BDC2-2C38-8EE4097335B9}"/>
                </a:ext>
              </a:extLst>
            </p:cNvPr>
            <p:cNvSpPr/>
            <p:nvPr/>
          </p:nvSpPr>
          <p:spPr>
            <a:xfrm>
              <a:off x="11757884" y="6237430"/>
              <a:ext cx="274320" cy="457200"/>
            </a:xfrm>
            <a:prstGeom prst="up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9CCB3-9C5C-2D5D-A94A-34879B1CDD45}"/>
                </a:ext>
              </a:extLst>
            </p:cNvPr>
            <p:cNvSpPr txBox="1"/>
            <p:nvPr/>
          </p:nvSpPr>
          <p:spPr>
            <a:xfrm>
              <a:off x="11711704" y="5923388"/>
              <a:ext cx="329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accent1"/>
                  </a:solidFill>
                </a:rPr>
                <a:t>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BFA639-A7E4-E93A-3344-97F9B2F821A1}"/>
                </a:ext>
              </a:extLst>
            </p:cNvPr>
            <p:cNvSpPr txBox="1"/>
            <p:nvPr/>
          </p:nvSpPr>
          <p:spPr>
            <a:xfrm>
              <a:off x="9993745" y="191655"/>
              <a:ext cx="210589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/>
                <a:t>Study Area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624BA3-291A-E189-A6CC-ED0BD9CFE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104582" y="389370"/>
              <a:ext cx="56341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9905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52BB03-DB63-FDF4-6928-0BA4AE21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0" y="0"/>
            <a:ext cx="12197459" cy="685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8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C067-3BF8-C5A1-B5E9-28A3860F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364263"/>
            <a:ext cx="10182226" cy="158845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And then it started to come together</a:t>
            </a:r>
            <a:br>
              <a:rPr lang="en-US" sz="3600" dirty="0"/>
            </a:br>
            <a:br>
              <a:rPr lang="en-US" sz="3600" dirty="0"/>
            </a:br>
            <a:r>
              <a:rPr lang="en-US" sz="3200" b="0" i="1" dirty="0">
                <a:solidFill>
                  <a:srgbClr val="3ABCF6"/>
                </a:solidFill>
              </a:rPr>
              <a:t>Balancing LOS and safety was central, </a:t>
            </a:r>
            <a:r>
              <a:rPr lang="en-US" sz="3200" i="1" dirty="0">
                <a:solidFill>
                  <a:srgbClr val="3ABCF6"/>
                </a:solidFill>
              </a:rPr>
              <a:t>AND</a:t>
            </a:r>
            <a:r>
              <a:rPr lang="en-US" sz="3200" b="0" i="1" dirty="0">
                <a:solidFill>
                  <a:srgbClr val="3ABCF6"/>
                </a:solidFill>
              </a:rPr>
              <a:t>…</a:t>
            </a:r>
            <a:endParaRPr lang="en-US" sz="3600" b="0" i="1" dirty="0">
              <a:solidFill>
                <a:srgbClr val="3ABCF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4EA91-EADC-F6E4-5A4F-C557B7A336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80744" y="2203704"/>
            <a:ext cx="1663306" cy="785812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A16C0-30FF-F2B9-845B-334EF7DF18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5880" y="3465576"/>
            <a:ext cx="1663306" cy="785812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C8EB01-3015-7D29-B430-52BFAC37F8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5880" y="4745736"/>
            <a:ext cx="1663306" cy="785812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106D38-AA29-CF1C-DAE4-8C30F6E11EC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372391"/>
            <a:ext cx="6996280" cy="941832"/>
          </a:xfrm>
        </p:spPr>
        <p:txBody>
          <a:bodyPr/>
          <a:lstStyle/>
          <a:p>
            <a:r>
              <a:rPr lang="en-US" sz="2800" dirty="0"/>
              <a:t>Signal upgrades for better design data - “Don’t model it when you can measure it.”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4E488B-FFB1-ECDA-87B7-E9C783C83F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652551"/>
            <a:ext cx="6996280" cy="941832"/>
          </a:xfrm>
        </p:spPr>
        <p:txBody>
          <a:bodyPr/>
          <a:lstStyle/>
          <a:p>
            <a:r>
              <a:rPr lang="en-US" sz="2800" dirty="0"/>
              <a:t>TSMO changed from an add-on to a Project Driver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DE4ECD-726F-F02E-86F7-B8A54A1A507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4905279"/>
            <a:ext cx="6996280" cy="94183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Urban Strategies/Complete Streets required will require coordination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4F583A-A975-06C1-9A65-698F9A63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75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2B07-09A2-36D7-C86F-3CD9DAD1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A8186-B448-23C1-1B23-9368395536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8C7C5-B9B4-ABF8-8690-F29AF1F7E4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7A4D9-9B18-302E-EC00-6B1ABCAD17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3BAE77-E31E-D6C4-83FD-810AB1B5CC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404403"/>
            <a:ext cx="6153912" cy="941832"/>
          </a:xfrm>
        </p:spPr>
        <p:txBody>
          <a:bodyPr/>
          <a:lstStyle/>
          <a:p>
            <a:r>
              <a:rPr lang="en-US" sz="2800" dirty="0"/>
              <a:t>A 3-lane cross-section added a lot of Operational Benefit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FBC61E-0220-142B-919B-834B3538C4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661413"/>
            <a:ext cx="6153912" cy="941832"/>
          </a:xfrm>
        </p:spPr>
        <p:txBody>
          <a:bodyPr/>
          <a:lstStyle/>
          <a:p>
            <a:r>
              <a:rPr lang="en-US" sz="2800" dirty="0"/>
              <a:t>Stakeholder education and buy-in will be key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8AAF45-EAF7-11CF-DFE8-F438618FE88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3" y="4960441"/>
            <a:ext cx="7472142" cy="941832"/>
          </a:xfrm>
        </p:spPr>
        <p:txBody>
          <a:bodyPr/>
          <a:lstStyle/>
          <a:p>
            <a:r>
              <a:rPr lang="en-US" sz="2800" dirty="0"/>
              <a:t>This ‘high-level study’ became a data-driven, micro-level corridor performance analysis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EDA8270-467C-3F06-BB41-BBD80427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27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E89C-0438-F652-8729-53289026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432"/>
            <a:ext cx="10515600" cy="793792"/>
          </a:xfrm>
        </p:spPr>
        <p:txBody>
          <a:bodyPr/>
          <a:lstStyle/>
          <a:p>
            <a:r>
              <a:rPr lang="en-US" dirty="0"/>
              <a:t>Traffic volume vs LOS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B154-FC70-E5B4-6ABA-25114F9E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406BDD49-8734-C47E-C535-C66B68067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885"/>
            <a:ext cx="12192000" cy="4568978"/>
          </a:xfrm>
          <a:prstGeom prst="rect">
            <a:avLst/>
          </a:prstGeom>
        </p:spPr>
      </p:pic>
      <p:pic>
        <p:nvPicPr>
          <p:cNvPr id="9" name="Picture 3" descr="Diagram&#10;&#10;Description automatically generated">
            <a:extLst>
              <a:ext uri="{FF2B5EF4-FFF2-40B4-BE49-F238E27FC236}">
                <a16:creationId xmlns:a16="http://schemas.microsoft.com/office/drawing/2014/main" id="{137104B4-6E07-7DB1-EF9D-E51F8F447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90" y="5373995"/>
            <a:ext cx="11704320" cy="7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3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E89C-0438-F652-8729-53289026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density 2017-2021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B154-FC70-E5B4-6ABA-25114F9E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EA97F-9C51-D16A-54AA-690D945A3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38" y="1889293"/>
            <a:ext cx="11894524" cy="436826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405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33427E-F169-44F5-82FC-C7DDD4B8AE12}"/>
              </a:ext>
            </a:extLst>
          </p:cNvPr>
          <p:cNvSpPr txBox="1"/>
          <p:nvPr/>
        </p:nvSpPr>
        <p:spPr>
          <a:xfrm>
            <a:off x="837914" y="1515673"/>
            <a:ext cx="249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29 acres, $16.2M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20 building takes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478A5-2250-4E1A-A36B-4DEE8F2CD7CB}"/>
              </a:ext>
            </a:extLst>
          </p:cNvPr>
          <p:cNvSpPr txBox="1"/>
          <p:nvPr/>
        </p:nvSpPr>
        <p:spPr>
          <a:xfrm>
            <a:off x="806543" y="2178098"/>
            <a:ext cx="182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20 acres, $11.9M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17 building takes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A3497-34CE-4E1C-8218-431B2E627DD8}"/>
              </a:ext>
            </a:extLst>
          </p:cNvPr>
          <p:cNvSpPr txBox="1"/>
          <p:nvPr/>
        </p:nvSpPr>
        <p:spPr>
          <a:xfrm>
            <a:off x="829048" y="2903525"/>
            <a:ext cx="196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24.7 acres, $13.7M,</a:t>
            </a:r>
          </a:p>
          <a:p>
            <a:pPr marL="117475" indent="-117475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15 building takes</a:t>
            </a:r>
            <a:endParaRPr lang="en-US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F4B59-8283-426D-9125-62A83A7F7B7F}"/>
              </a:ext>
            </a:extLst>
          </p:cNvPr>
          <p:cNvSpPr txBox="1"/>
          <p:nvPr/>
        </p:nvSpPr>
        <p:spPr>
          <a:xfrm>
            <a:off x="562506" y="990812"/>
            <a:ext cx="2497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Right of Way Impacts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91033-82C3-479F-90D3-52F36A18E6E7}"/>
              </a:ext>
            </a:extLst>
          </p:cNvPr>
          <p:cNvSpPr txBox="1"/>
          <p:nvPr/>
        </p:nvSpPr>
        <p:spPr>
          <a:xfrm>
            <a:off x="867410" y="3657971"/>
            <a:ext cx="185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15.1 acres, $6.9M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7 building takes</a:t>
            </a:r>
            <a:endParaRPr lang="en-US" sz="2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9E8A86-2538-4FE6-84D0-6EF3D3BF8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382" y="2247"/>
            <a:ext cx="8502805" cy="685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716E7-38C9-4682-C5E5-A2D63CFD757F}"/>
              </a:ext>
            </a:extLst>
          </p:cNvPr>
          <p:cNvSpPr txBox="1"/>
          <p:nvPr/>
        </p:nvSpPr>
        <p:spPr>
          <a:xfrm>
            <a:off x="708789" y="4883581"/>
            <a:ext cx="2173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ROW, especially in the cities, is expensive, and WON’T RESULT IN BETTER LOS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D2F389-8782-3B9C-7AEA-0FA8E17D4090}"/>
              </a:ext>
            </a:extLst>
          </p:cNvPr>
          <p:cNvSpPr/>
          <p:nvPr/>
        </p:nvSpPr>
        <p:spPr>
          <a:xfrm>
            <a:off x="562506" y="1427694"/>
            <a:ext cx="2360293" cy="747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FFFA9A-0958-4718-B910-B01D346D02CB}"/>
              </a:ext>
            </a:extLst>
          </p:cNvPr>
          <p:cNvSpPr/>
          <p:nvPr/>
        </p:nvSpPr>
        <p:spPr>
          <a:xfrm>
            <a:off x="565610" y="3576849"/>
            <a:ext cx="2360293" cy="747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25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33427E-F169-44F5-82FC-C7DDD4B8AE12}"/>
              </a:ext>
            </a:extLst>
          </p:cNvPr>
          <p:cNvSpPr txBox="1"/>
          <p:nvPr/>
        </p:nvSpPr>
        <p:spPr>
          <a:xfrm>
            <a:off x="767187" y="1613719"/>
            <a:ext cx="238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7-18%              6-14%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2178A-FE3B-4ED0-B846-0052E8FE772C}"/>
              </a:ext>
            </a:extLst>
          </p:cNvPr>
          <p:cNvSpPr txBox="1"/>
          <p:nvPr/>
        </p:nvSpPr>
        <p:spPr>
          <a:xfrm>
            <a:off x="767188" y="1001421"/>
            <a:ext cx="2798048" cy="2769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Eastbound</a:t>
            </a:r>
            <a:r>
              <a:rPr kumimoji="0" lang="en-US" sz="1800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Westbound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0DA9A-5D4B-4DF3-A64B-8AD3A6561FBB}"/>
              </a:ext>
            </a:extLst>
          </p:cNvPr>
          <p:cNvSpPr txBox="1"/>
          <p:nvPr/>
        </p:nvSpPr>
        <p:spPr>
          <a:xfrm>
            <a:off x="833135" y="2275169"/>
            <a:ext cx="225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4-6%                4-8%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C8235-5CC6-44CD-85D1-1D954A7B0864}"/>
              </a:ext>
            </a:extLst>
          </p:cNvPr>
          <p:cNvSpPr txBox="1"/>
          <p:nvPr/>
        </p:nvSpPr>
        <p:spPr>
          <a:xfrm>
            <a:off x="834894" y="3026131"/>
            <a:ext cx="23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3-8%                6-8%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07D227-A753-4119-865C-FC2ACD965857}"/>
              </a:ext>
            </a:extLst>
          </p:cNvPr>
          <p:cNvSpPr txBox="1"/>
          <p:nvPr/>
        </p:nvSpPr>
        <p:spPr>
          <a:xfrm>
            <a:off x="935114" y="1200411"/>
            <a:ext cx="19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-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61192A-721A-416F-9600-6C4BFD49F427}"/>
              </a:ext>
            </a:extLst>
          </p:cNvPr>
          <p:cNvSpPr txBox="1"/>
          <p:nvPr/>
        </p:nvSpPr>
        <p:spPr>
          <a:xfrm>
            <a:off x="845698" y="3767655"/>
            <a:ext cx="236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1-2%                1-5%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EB43B-C0EE-A9D0-B3F8-246F31037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878" y="2247"/>
            <a:ext cx="8502805" cy="685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F4B59-8283-426D-9125-62A83A7F7B7F}"/>
              </a:ext>
            </a:extLst>
          </p:cNvPr>
          <p:cNvSpPr txBox="1"/>
          <p:nvPr/>
        </p:nvSpPr>
        <p:spPr>
          <a:xfrm>
            <a:off x="264718" y="546644"/>
            <a:ext cx="3448297" cy="30777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Travel Time Reductions in 2045</a:t>
            </a:r>
          </a:p>
        </p:txBody>
      </p:sp>
    </p:spTree>
    <p:extLst>
      <p:ext uri="{BB962C8B-B14F-4D97-AF65-F5344CB8AC3E}">
        <p14:creationId xmlns:p14="http://schemas.microsoft.com/office/powerpoint/2010/main" val="1462417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33427E-F169-44F5-82FC-C7DDD4B8AE12}"/>
              </a:ext>
            </a:extLst>
          </p:cNvPr>
          <p:cNvSpPr txBox="1"/>
          <p:nvPr/>
        </p:nvSpPr>
        <p:spPr>
          <a:xfrm>
            <a:off x="1271192" y="1609725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$132,000,000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478A5-2250-4E1A-A36B-4DEE8F2CD7CB}"/>
              </a:ext>
            </a:extLst>
          </p:cNvPr>
          <p:cNvSpPr txBox="1"/>
          <p:nvPr/>
        </p:nvSpPr>
        <p:spPr>
          <a:xfrm>
            <a:off x="1271192" y="2333625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$115,000,000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A3497-34CE-4E1C-8218-431B2E627DD8}"/>
              </a:ext>
            </a:extLst>
          </p:cNvPr>
          <p:cNvSpPr txBox="1"/>
          <p:nvPr/>
        </p:nvSpPr>
        <p:spPr>
          <a:xfrm>
            <a:off x="1271192" y="3078718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$124,000,000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F4B59-8283-426D-9125-62A83A7F7B7F}"/>
              </a:ext>
            </a:extLst>
          </p:cNvPr>
          <p:cNvSpPr txBox="1"/>
          <p:nvPr/>
        </p:nvSpPr>
        <p:spPr>
          <a:xfrm>
            <a:off x="1092485" y="997982"/>
            <a:ext cx="1814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Cost Estimates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91033-82C3-479F-90D3-52F36A18E6E7}"/>
              </a:ext>
            </a:extLst>
          </p:cNvPr>
          <p:cNvSpPr txBox="1"/>
          <p:nvPr/>
        </p:nvSpPr>
        <p:spPr>
          <a:xfrm>
            <a:off x="1301672" y="3801983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$107,000,000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1DA6AF-94DD-2BFF-2BD3-5428C058D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62" y="2247"/>
            <a:ext cx="8502804" cy="685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40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93F0BC-F9CF-DA4F-6CDF-28C9962EE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87" b="-297"/>
          <a:stretch/>
        </p:blipFill>
        <p:spPr>
          <a:xfrm>
            <a:off x="8318151" y="2247"/>
            <a:ext cx="3869874" cy="68738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C8980-E40B-45EF-9020-9284B53BE214}"/>
              </a:ext>
            </a:extLst>
          </p:cNvPr>
          <p:cNvSpPr/>
          <p:nvPr/>
        </p:nvSpPr>
        <p:spPr>
          <a:xfrm>
            <a:off x="9182100" y="4914900"/>
            <a:ext cx="1123950" cy="62865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E8570-8B02-4DB6-9994-A23C38664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50" y="3762508"/>
            <a:ext cx="7412070" cy="2525830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5FD5E43-1AFB-477A-B57D-08A02D59FEA5}"/>
              </a:ext>
            </a:extLst>
          </p:cNvPr>
          <p:cNvGraphicFramePr>
            <a:graphicFrameLocks noGrp="1"/>
          </p:cNvGraphicFramePr>
          <p:nvPr/>
        </p:nvGraphicFramePr>
        <p:xfrm>
          <a:off x="572050" y="887720"/>
          <a:ext cx="741207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476">
                  <a:extLst>
                    <a:ext uri="{9D8B030D-6E8A-4147-A177-3AD203B41FA5}">
                      <a16:colId xmlns:a16="http://schemas.microsoft.com/office/drawing/2014/main" val="199180594"/>
                    </a:ext>
                  </a:extLst>
                </a:gridCol>
                <a:gridCol w="4926594">
                  <a:extLst>
                    <a:ext uri="{9D8B030D-6E8A-4147-A177-3AD203B41FA5}">
                      <a16:colId xmlns:a16="http://schemas.microsoft.com/office/drawing/2014/main" val="2284412042"/>
                    </a:ext>
                  </a:extLst>
                </a:gridCol>
              </a:tblGrid>
              <a:tr h="250058">
                <a:tc>
                  <a:txBody>
                    <a:bodyPr/>
                    <a:lstStyle/>
                    <a:p>
                      <a:r>
                        <a:rPr lang="en-US"/>
                        <a:t>Key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Upgrades to Consider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22882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 dirty="0"/>
                        <a:t>Congestion &amp; Queueing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Upgrade &amp; optimize traffic signals *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Add lanes between I-65 &amp; Adam Shepherd Pkwy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4 or 5 lanes east to Hoot Owl Camp Road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1162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/>
                        <a:t>High Crash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Utilize raised median 4-lane cross-section</a:t>
                      </a:r>
                    </a:p>
                    <a:p>
                      <a:r>
                        <a:rPr lang="en-US"/>
                        <a:t>Access management to reduce driveway entrances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774370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/>
                        <a:t>Expensive 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Optimize existing pavement/lanes 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127105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/>
                        <a:t>Pedestrian Vulnerability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 sidewalks, curbs, crosswalk visibility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646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FAD7FEA-C53D-449E-9C4C-7029206B0472}"/>
              </a:ext>
            </a:extLst>
          </p:cNvPr>
          <p:cNvSpPr txBox="1"/>
          <p:nvPr/>
        </p:nvSpPr>
        <p:spPr>
          <a:xfrm>
            <a:off x="4625809" y="4026780"/>
            <a:ext cx="3221826" cy="335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(* = short-term improvements)</a:t>
            </a:r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9E5B6-CD9C-68E0-F817-55A424906839}"/>
              </a:ext>
            </a:extLst>
          </p:cNvPr>
          <p:cNvSpPr txBox="1"/>
          <p:nvPr/>
        </p:nvSpPr>
        <p:spPr>
          <a:xfrm>
            <a:off x="467879" y="263335"/>
            <a:ext cx="6724489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j-lt"/>
              </a:rPr>
              <a:t>URBAN STRATEGIES - </a:t>
            </a:r>
            <a:r>
              <a:rPr lang="en-US" sz="28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SHEPHERDSVILLE</a:t>
            </a:r>
          </a:p>
        </p:txBody>
      </p:sp>
    </p:spTree>
    <p:extLst>
      <p:ext uri="{BB962C8B-B14F-4D97-AF65-F5344CB8AC3E}">
        <p14:creationId xmlns:p14="http://schemas.microsoft.com/office/powerpoint/2010/main" val="165121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CBA0-3880-B256-870A-0635EDAA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959" y="247739"/>
            <a:ext cx="6800850" cy="1325880"/>
          </a:xfrm>
        </p:spPr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5335665-9BD7-DAEE-F08D-B9216D2E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94A5415-CBC8-5668-1DF5-9E36D70E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BA53EB9-3EE8-4630-92AE-87887085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37C8E-73B8-24D5-5964-791FCD10E2E0}"/>
              </a:ext>
            </a:extLst>
          </p:cNvPr>
          <p:cNvSpPr txBox="1"/>
          <p:nvPr/>
        </p:nvSpPr>
        <p:spPr>
          <a:xfrm>
            <a:off x="2325963" y="1095022"/>
            <a:ext cx="865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“Review existing projects to optimize performance.”</a:t>
            </a:r>
          </a:p>
        </p:txBody>
      </p:sp>
      <p:pic>
        <p:nvPicPr>
          <p:cNvPr id="1026" name="Picture 2" descr="Map&#10;&#10;Description automatically generated">
            <a:extLst>
              <a:ext uri="{FF2B5EF4-FFF2-40B4-BE49-F238E27FC236}">
                <a16:creationId xmlns:a16="http://schemas.microsoft.com/office/drawing/2014/main" id="{B8C47D9F-6FC5-68A3-BED3-FD657AB18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9" y="2451485"/>
            <a:ext cx="9668863" cy="42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18F890-2064-737F-9FC9-15147956AE8B}"/>
              </a:ext>
            </a:extLst>
          </p:cNvPr>
          <p:cNvSpPr txBox="1"/>
          <p:nvPr/>
        </p:nvSpPr>
        <p:spPr>
          <a:xfrm>
            <a:off x="4572064" y="3028890"/>
            <a:ext cx="4159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~14 miles of KY 44 in Bullitt Co.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7115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865786-6467-5F66-F0BF-46B6E0477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85" b="-293"/>
          <a:stretch/>
        </p:blipFill>
        <p:spPr>
          <a:xfrm>
            <a:off x="7610292" y="2247"/>
            <a:ext cx="4584295" cy="68736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C8980-E40B-45EF-9020-9284B53BE214}"/>
              </a:ext>
            </a:extLst>
          </p:cNvPr>
          <p:cNvSpPr/>
          <p:nvPr/>
        </p:nvSpPr>
        <p:spPr>
          <a:xfrm>
            <a:off x="8239598" y="4837489"/>
            <a:ext cx="3143749" cy="82619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5FD5E43-1AFB-477A-B57D-08A02D59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006303"/>
              </p:ext>
            </p:extLst>
          </p:nvPr>
        </p:nvGraphicFramePr>
        <p:xfrm>
          <a:off x="499298" y="803157"/>
          <a:ext cx="672449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3">
                  <a:extLst>
                    <a:ext uri="{9D8B030D-6E8A-4147-A177-3AD203B41FA5}">
                      <a16:colId xmlns:a16="http://schemas.microsoft.com/office/drawing/2014/main" val="199180594"/>
                    </a:ext>
                  </a:extLst>
                </a:gridCol>
                <a:gridCol w="5009977">
                  <a:extLst>
                    <a:ext uri="{9D8B030D-6E8A-4147-A177-3AD203B41FA5}">
                      <a16:colId xmlns:a16="http://schemas.microsoft.com/office/drawing/2014/main" val="2284412042"/>
                    </a:ext>
                  </a:extLst>
                </a:gridCol>
              </a:tblGrid>
              <a:tr h="250058">
                <a:tc>
                  <a:txBody>
                    <a:bodyPr/>
                    <a:lstStyle/>
                    <a:p>
                      <a:r>
                        <a:rPr lang="en-US"/>
                        <a:t>Key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Upgrades to Consider</a:t>
                      </a:r>
                      <a:endParaRPr lang="en-US" sz="1800" b="1" i="0" u="none" strike="noStrike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22882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 sz="1600"/>
                        <a:t>Expensive 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Optimize existing pavement/lanes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1162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 sz="1600"/>
                        <a:t>High Crash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Utilize raised median 4-lane cross-section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Limit left turns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Access management around US 31E intersection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774370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 sz="1600"/>
                        <a:t>Congestion &amp; Queueing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Upgrade &amp; optimize traffic signals *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5-lane cross section where needed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Complete downtown grid segments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Potential network connection/northwest bypass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Potential roundabout at KY 1319 (Kings Church Rd)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Reserve ROW east of US 31E for future growth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127105"/>
                  </a:ext>
                </a:extLst>
              </a:tr>
              <a:tr h="250058">
                <a:tc>
                  <a:txBody>
                    <a:bodyPr/>
                    <a:lstStyle/>
                    <a:p>
                      <a:r>
                        <a:rPr lang="en-US" sz="1600"/>
                        <a:t>Pedestrian Vulnerability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Add/complete sidewalks, crosswalks, curbs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6462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0532908-090B-441E-8F01-2758274A2F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6097" b="19990"/>
          <a:stretch/>
        </p:blipFill>
        <p:spPr>
          <a:xfrm>
            <a:off x="155508" y="4679162"/>
            <a:ext cx="7412070" cy="1634445"/>
          </a:xfrm>
          <a:prstGeom prst="rect">
            <a:avLst/>
          </a:prstGeom>
        </p:spPr>
      </p:pic>
      <p:pic>
        <p:nvPicPr>
          <p:cNvPr id="14" name="Picture 13" descr="Chart&#10;&#10;Description automatically generated with medium confidence">
            <a:extLst>
              <a:ext uri="{FF2B5EF4-FFF2-40B4-BE49-F238E27FC236}">
                <a16:creationId xmlns:a16="http://schemas.microsoft.com/office/drawing/2014/main" id="{D802B3E0-30CD-4267-9C58-A5BE8DDC16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1" r="88632" b="35510"/>
          <a:stretch/>
        </p:blipFill>
        <p:spPr>
          <a:xfrm>
            <a:off x="7272957" y="1128301"/>
            <a:ext cx="966641" cy="3219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766EF4-6BF4-408E-9BD1-149DEC4D98B2}"/>
              </a:ext>
            </a:extLst>
          </p:cNvPr>
          <p:cNvSpPr txBox="1"/>
          <p:nvPr/>
        </p:nvSpPr>
        <p:spPr>
          <a:xfrm>
            <a:off x="3727048" y="4347362"/>
            <a:ext cx="354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(* = short-term improvements)</a:t>
            </a:r>
            <a:endParaRPr lang="en-US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2A215-3D57-0D08-0E8C-6AC4CBD8319A}"/>
              </a:ext>
            </a:extLst>
          </p:cNvPr>
          <p:cNvSpPr txBox="1"/>
          <p:nvPr/>
        </p:nvSpPr>
        <p:spPr>
          <a:xfrm>
            <a:off x="375280" y="170735"/>
            <a:ext cx="6724489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j-lt"/>
              </a:rPr>
              <a:t>URBAN STRATEGIES - </a:t>
            </a:r>
            <a:r>
              <a:rPr lang="en-US" sz="28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MT. WASHINGTON</a:t>
            </a:r>
          </a:p>
        </p:txBody>
      </p:sp>
    </p:spTree>
    <p:extLst>
      <p:ext uri="{BB962C8B-B14F-4D97-AF65-F5344CB8AC3E}">
        <p14:creationId xmlns:p14="http://schemas.microsoft.com/office/powerpoint/2010/main" val="3195414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D9F18-098F-7BB8-9310-7E59FA4F1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7" t="13183" r="5578" b="888"/>
          <a:stretch/>
        </p:blipFill>
        <p:spPr>
          <a:xfrm>
            <a:off x="3554690" y="1800807"/>
            <a:ext cx="8267196" cy="4655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BA4C43-0CB4-C052-3A0A-61CF6541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404" y="659313"/>
            <a:ext cx="6456784" cy="868092"/>
          </a:xfrm>
        </p:spPr>
        <p:txBody>
          <a:bodyPr/>
          <a:lstStyle/>
          <a:p>
            <a:r>
              <a:rPr lang="en-US" dirty="0"/>
              <a:t>Stakeholder input</a:t>
            </a:r>
          </a:p>
        </p:txBody>
      </p:sp>
    </p:spTree>
    <p:extLst>
      <p:ext uri="{BB962C8B-B14F-4D97-AF65-F5344CB8AC3E}">
        <p14:creationId xmlns:p14="http://schemas.microsoft.com/office/powerpoint/2010/main" val="1572792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C05825-8D2D-735F-CD86-9075B2158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528" y="1703596"/>
            <a:ext cx="8142452" cy="462049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0EFDF-3377-2810-8FD9-14FF0A6B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6" y="533912"/>
            <a:ext cx="6456784" cy="868092"/>
          </a:xfrm>
        </p:spPr>
        <p:txBody>
          <a:bodyPr/>
          <a:lstStyle/>
          <a:p>
            <a:r>
              <a:rPr lang="en-US" dirty="0"/>
              <a:t>Stakeholder input</a:t>
            </a:r>
          </a:p>
        </p:txBody>
      </p:sp>
    </p:spTree>
    <p:extLst>
      <p:ext uri="{BB962C8B-B14F-4D97-AF65-F5344CB8AC3E}">
        <p14:creationId xmlns:p14="http://schemas.microsoft.com/office/powerpoint/2010/main" val="1661876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5A8C25-B450-A368-61EF-925ABE065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7" t="15487" r="2322" b="824"/>
          <a:stretch/>
        </p:blipFill>
        <p:spPr>
          <a:xfrm>
            <a:off x="1987420" y="1623798"/>
            <a:ext cx="9442580" cy="462704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558898-32CA-E238-DA4D-5A89F279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20" y="500693"/>
            <a:ext cx="6456784" cy="868092"/>
          </a:xfrm>
        </p:spPr>
        <p:txBody>
          <a:bodyPr/>
          <a:lstStyle/>
          <a:p>
            <a:r>
              <a:rPr lang="en-US" dirty="0"/>
              <a:t>Stakeholder input</a:t>
            </a:r>
          </a:p>
        </p:txBody>
      </p:sp>
    </p:spTree>
    <p:extLst>
      <p:ext uri="{BB962C8B-B14F-4D97-AF65-F5344CB8AC3E}">
        <p14:creationId xmlns:p14="http://schemas.microsoft.com/office/powerpoint/2010/main" val="2312030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2708-580B-F45D-FB5D-7F808590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269" y="282619"/>
            <a:ext cx="8752342" cy="1407286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SORTING OUT THE PROGRAM:</a:t>
            </a: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900" dirty="0">
                <a:solidFill>
                  <a:srgbClr val="00B0F0"/>
                </a:solidFill>
              </a:rPr>
            </a:br>
            <a:r>
              <a:rPr lang="en-US" sz="2400" b="1" dirty="0"/>
              <a:t>Prioritization &amp; timing</a:t>
            </a:r>
            <a:endParaRPr lang="en-US" sz="1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DF7C7A-3A31-A9EF-A9A7-D6C152C82699}"/>
              </a:ext>
            </a:extLst>
          </p:cNvPr>
          <p:cNvSpPr txBox="1"/>
          <p:nvPr/>
        </p:nvSpPr>
        <p:spPr>
          <a:xfrm>
            <a:off x="4722470" y="1811337"/>
            <a:ext cx="68869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Traffic and safety analyses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Right-of-way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Overall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Travel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Existing and new network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Input from stakeholders</a:t>
            </a:r>
          </a:p>
        </p:txBody>
      </p:sp>
    </p:spTree>
    <p:extLst>
      <p:ext uri="{BB962C8B-B14F-4D97-AF65-F5344CB8AC3E}">
        <p14:creationId xmlns:p14="http://schemas.microsoft.com/office/powerpoint/2010/main" val="2514530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2708-580B-F45D-FB5D-7F808590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269" y="282619"/>
            <a:ext cx="8752342" cy="1407286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SORTING OUT THE PROGRAM:</a:t>
            </a: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900" dirty="0">
                <a:solidFill>
                  <a:srgbClr val="00B0F0"/>
                </a:solidFill>
              </a:rPr>
            </a:br>
            <a:r>
              <a:rPr lang="en-US" sz="2400" b="1" dirty="0"/>
              <a:t>Prioritization &amp; timing – look deeper</a:t>
            </a:r>
            <a:endParaRPr lang="en-US" sz="1800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63CAF69-DC9A-BDB1-5B0F-5080DFD54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6815" y="1726013"/>
            <a:ext cx="3200400" cy="36576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LOS - Intersections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7B7DE8B-1637-E546-5EB0-9EE8CC98D5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95149" y="2137493"/>
            <a:ext cx="3520151" cy="1188720"/>
          </a:xfrm>
        </p:spPr>
        <p:txBody>
          <a:bodyPr>
            <a:norm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Current LOS level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Degree of LOS Improvement 2045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Importance to adjacent segments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Ability to expand capacity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0AC27BCA-D1E0-C19B-669C-7C627A0AF6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38777" y="1726013"/>
            <a:ext cx="3200400" cy="36576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LOS - SEGMENTS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BBDAF9DF-862D-495C-F6F9-F5BA3D839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137493"/>
            <a:ext cx="3200400" cy="1342644"/>
          </a:xfrm>
        </p:spPr>
        <p:txBody>
          <a:bodyPr>
            <a:norm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Current LOS level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Degree of LOS Improvement 2045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Importance to adjacent segments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Ability to expand capacity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B0F86B8-B487-DA6B-3811-CDBB22DD5A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1540" y="3480137"/>
            <a:ext cx="3200400" cy="36576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SIGNALIZATION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608F8F73-0C8C-6161-10CD-30234CE5ED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6815" y="3896660"/>
            <a:ext cx="3501345" cy="1188720"/>
          </a:xfrm>
        </p:spPr>
        <p:txBody>
          <a:bodyPr>
            <a:norm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Planned signal or upgrade?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Importance to network?</a:t>
            </a:r>
            <a:endParaRPr lang="en-US" sz="1200" b="1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2DEBF789-E503-9827-A56B-B53C33FCE1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5924" y="3480137"/>
            <a:ext cx="3200400" cy="36576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SAFETY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820DEE2-A2DC-4EDA-26EF-E9FA2BD8FA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3893987"/>
            <a:ext cx="3200400" cy="757116"/>
          </a:xfrm>
        </p:spPr>
        <p:txBody>
          <a:bodyPr>
            <a:norm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Initial level of K&amp;A crashes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Change in K&amp;A crashes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C4CA0A3-2D36-9FC5-EF66-B534D3360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5916517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C08BA2D6-AAFB-E438-78AC-79F330461101}"/>
              </a:ext>
            </a:extLst>
          </p:cNvPr>
          <p:cNvSpPr txBox="1">
            <a:spLocks/>
          </p:cNvSpPr>
          <p:nvPr/>
        </p:nvSpPr>
        <p:spPr>
          <a:xfrm>
            <a:off x="4731335" y="4651103"/>
            <a:ext cx="3200400" cy="36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COST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A5A2C584-FA04-6611-07BD-A9C9A5D02E93}"/>
              </a:ext>
            </a:extLst>
          </p:cNvPr>
          <p:cNvSpPr txBox="1">
            <a:spLocks/>
          </p:cNvSpPr>
          <p:nvPr/>
        </p:nvSpPr>
        <p:spPr>
          <a:xfrm>
            <a:off x="8537849" y="4651103"/>
            <a:ext cx="3200400" cy="36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STAKEHOLDERS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E060453-B09F-9375-C509-96731980010A}"/>
              </a:ext>
            </a:extLst>
          </p:cNvPr>
          <p:cNvSpPr txBox="1">
            <a:spLocks/>
          </p:cNvSpPr>
          <p:nvPr/>
        </p:nvSpPr>
        <p:spPr>
          <a:xfrm>
            <a:off x="4638740" y="5148661"/>
            <a:ext cx="3501345" cy="118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Planned signal or upgrade?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Importance to network?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High network impact per $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Reasonable cost per segment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CF0C8589-2F18-E530-0B38-4BC4752880AC}"/>
              </a:ext>
            </a:extLst>
          </p:cNvPr>
          <p:cNvSpPr txBox="1">
            <a:spLocks/>
          </p:cNvSpPr>
          <p:nvPr/>
        </p:nvSpPr>
        <p:spPr>
          <a:xfrm>
            <a:off x="8518192" y="5150586"/>
            <a:ext cx="3501345" cy="118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Strong current support?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Makes engineering sense?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b="1" dirty="0"/>
              <a:t>Tied with adjacent segments?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31918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519F2-6676-9ECE-8916-754F29ED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5D78-C1B0-41B8-81CF-F97BAEEB52CE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5B22D-2231-2459-91F4-3AB9C9519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451"/>
            <a:ext cx="12192000" cy="5889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554D72-EFD3-4C92-08F1-7BD6B3900F9F}"/>
              </a:ext>
            </a:extLst>
          </p:cNvPr>
          <p:cNvSpPr txBox="1"/>
          <p:nvPr/>
        </p:nvSpPr>
        <p:spPr>
          <a:xfrm>
            <a:off x="2847370" y="84341"/>
            <a:ext cx="6516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MOAS – ‘MOTHER OF ALL SPREADSHEETS’</a:t>
            </a:r>
          </a:p>
        </p:txBody>
      </p:sp>
    </p:spTree>
    <p:extLst>
      <p:ext uri="{BB962C8B-B14F-4D97-AF65-F5344CB8AC3E}">
        <p14:creationId xmlns:p14="http://schemas.microsoft.com/office/powerpoint/2010/main" val="1671996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035F9B-5F6E-8E11-6AAD-5FE3E51AF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718" y="324924"/>
            <a:ext cx="10316261" cy="62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69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9DEFE-0A45-D688-584A-AC3A4911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50F96-7C02-6557-DEBE-481D3C34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98D0-E582-7375-6863-80311F5C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EEA71E-1EDC-B5A6-2A5D-14BAA8E0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49" y="11575"/>
            <a:ext cx="5615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82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888B7-961B-75E3-8390-90AC1812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767" y="139700"/>
            <a:ext cx="6400800" cy="132588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73CD5-1BA4-2001-720B-3D5A2294C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357" y="1018573"/>
            <a:ext cx="7021204" cy="5350898"/>
          </a:xfrm>
        </p:spPr>
        <p:txBody>
          <a:bodyPr/>
          <a:lstStyle/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/>
              <a:t>Increasing capacity doesn’t always solve problems – and sometimes makes them worse</a:t>
            </a:r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/>
              <a:t>Assess the data sources and quality of projects up front</a:t>
            </a:r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/>
              <a:t>A corridor’s network connectivity impacts operations</a:t>
            </a:r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/>
              <a:t>TSMO is not ‘sometimes applicable’ – its very wholistic</a:t>
            </a:r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/>
              <a:t>There are benefits to having an overall corridor strategy if it is a varied, complex corridor with multiple issues</a:t>
            </a:r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ü"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ECBE4-F7B9-7906-0EDC-21D1C99B9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61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57EAF0-EDF6-B02C-94F5-B1B88127E1E7}"/>
              </a:ext>
            </a:extLst>
          </p:cNvPr>
          <p:cNvSpPr txBox="1"/>
          <p:nvPr/>
        </p:nvSpPr>
        <p:spPr>
          <a:xfrm>
            <a:off x="4068920" y="1153725"/>
            <a:ext cx="65964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2005 Bullitt County Item 05-150.00 Study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87569-16CB-DAA9-5DFF-A306F8DA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352" y="416203"/>
            <a:ext cx="8232648" cy="849889"/>
          </a:xfrm>
        </p:spPr>
        <p:txBody>
          <a:bodyPr/>
          <a:lstStyle/>
          <a:p>
            <a:r>
              <a:rPr lang="en-US" dirty="0" err="1"/>
              <a:t>WhaT</a:t>
            </a:r>
            <a:r>
              <a:rPr lang="en-US" dirty="0"/>
              <a:t> led to the study?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071E4-F862-910B-537C-6D289166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920" y="1678074"/>
            <a:ext cx="6695934" cy="5004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295C3-40BD-4EF4-7CBF-1E036960F41C}"/>
              </a:ext>
            </a:extLst>
          </p:cNvPr>
          <p:cNvSpPr txBox="1"/>
          <p:nvPr/>
        </p:nvSpPr>
        <p:spPr>
          <a:xfrm>
            <a:off x="1974294" y="5704275"/>
            <a:ext cx="209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2022 Dollars: </a:t>
            </a:r>
          </a:p>
          <a:p>
            <a:r>
              <a:rPr lang="en-US" b="1" dirty="0">
                <a:solidFill>
                  <a:srgbClr val="FF0000"/>
                </a:solidFill>
              </a:rPr>
              <a:t>$132,000,000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266200-EC52-5391-5B60-B655C773BEBC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738623" y="4893323"/>
            <a:ext cx="4734044" cy="11311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BFDC7FF-3E70-F58A-0C6B-F5F072B0A503}"/>
              </a:ext>
            </a:extLst>
          </p:cNvPr>
          <p:cNvSpPr/>
          <p:nvPr/>
        </p:nvSpPr>
        <p:spPr>
          <a:xfrm>
            <a:off x="8472667" y="4699319"/>
            <a:ext cx="1643605" cy="388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95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54ED-497E-BF52-254D-E9987BC31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90685-604F-F436-E8F0-7472D1BE1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Contacts:</a:t>
            </a:r>
          </a:p>
          <a:p>
            <a:r>
              <a:rPr lang="en-US" dirty="0"/>
              <a:t>Tracy Lovell (D5), Tracy.Lovell@ky.gov</a:t>
            </a:r>
          </a:p>
          <a:p>
            <a:r>
              <a:rPr lang="en-US" dirty="0"/>
              <a:t>Tom Hall (D5), Tom.Hall@ky.gov</a:t>
            </a:r>
          </a:p>
          <a:p>
            <a:r>
              <a:rPr lang="en-US" dirty="0"/>
              <a:t>Elizabeth Niemann (Planning), Elizabeth.Niemann@ky.gov</a:t>
            </a:r>
          </a:p>
          <a:p>
            <a:r>
              <a:rPr lang="en-US" dirty="0"/>
              <a:t>Zach Neihof (TSMO), Zachary.Neihof@ky.gov</a:t>
            </a:r>
          </a:p>
          <a:p>
            <a:r>
              <a:rPr lang="en-US" dirty="0"/>
              <a:t>Doug Smith (WSP), Douglas.Smith@wsp.com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31056-F128-4935-F917-89AD986D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8A71EC-F52F-1726-FADB-E68580F2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12" y="305671"/>
            <a:ext cx="8232648" cy="726817"/>
          </a:xfrm>
        </p:spPr>
        <p:txBody>
          <a:bodyPr/>
          <a:lstStyle/>
          <a:p>
            <a:r>
              <a:rPr lang="en-US"/>
              <a:t>What led to the study?</a:t>
            </a:r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5C1C0ED-A02C-856D-BB86-51EBEAC64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11" y="1712977"/>
            <a:ext cx="10232463" cy="31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6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87569-16CB-DAA9-5DFF-A306F8DA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352" y="416203"/>
            <a:ext cx="8232648" cy="849889"/>
          </a:xfrm>
        </p:spPr>
        <p:txBody>
          <a:bodyPr/>
          <a:lstStyle/>
          <a:p>
            <a:r>
              <a:rPr lang="en-US" dirty="0"/>
              <a:t>What led to the study?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DD1EA-FF12-84E9-B75A-711A325A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909" y="1121657"/>
            <a:ext cx="9739619" cy="5468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DD4915-1694-EAC2-6BF5-21EEED68C94D}"/>
              </a:ext>
            </a:extLst>
          </p:cNvPr>
          <p:cNvSpPr/>
          <p:nvPr/>
        </p:nvSpPr>
        <p:spPr>
          <a:xfrm>
            <a:off x="6206490" y="2209800"/>
            <a:ext cx="769621" cy="180936"/>
          </a:xfrm>
          <a:prstGeom prst="rect">
            <a:avLst/>
          </a:prstGeom>
          <a:solidFill>
            <a:srgbClr val="699105"/>
          </a:solidFill>
          <a:ln>
            <a:solidFill>
              <a:srgbClr val="6991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699105"/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2C7FE-541F-CD3F-0F22-515C86D8142C}"/>
              </a:ext>
            </a:extLst>
          </p:cNvPr>
          <p:cNvSpPr txBox="1"/>
          <p:nvPr/>
        </p:nvSpPr>
        <p:spPr>
          <a:xfrm>
            <a:off x="6221730" y="2159755"/>
            <a:ext cx="1135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Dsn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8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8A71EC-F52F-1726-FADB-E68580F2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12" y="305671"/>
            <a:ext cx="8232648" cy="726817"/>
          </a:xfrm>
        </p:spPr>
        <p:txBody>
          <a:bodyPr/>
          <a:lstStyle/>
          <a:p>
            <a:r>
              <a:rPr lang="en-US" dirty="0"/>
              <a:t>What led to the study?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40711A-B4EE-56B3-8424-8A92C3F6A65D}"/>
              </a:ext>
            </a:extLst>
          </p:cNvPr>
          <p:cNvSpPr txBox="1">
            <a:spLocks/>
          </p:cNvSpPr>
          <p:nvPr/>
        </p:nvSpPr>
        <p:spPr>
          <a:xfrm>
            <a:off x="542911" y="5780015"/>
            <a:ext cx="9947567" cy="10542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/>
            <a:endParaRPr lang="en-US" sz="2100" b="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needed to step back and look at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how the corridor operated </a:t>
            </a:r>
            <a:r>
              <a:rPr lang="en-US" sz="2400" u="sng" dirty="0">
                <a:solidFill>
                  <a:schemeClr val="tx1"/>
                </a:solidFill>
              </a:rPr>
              <a:t>at the system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5B394-2C6B-F95E-DA6F-B5CDDA2C8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06" y="920475"/>
            <a:ext cx="10733213" cy="45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8C681-93A4-330C-3853-BE839333E94C}"/>
              </a:ext>
            </a:extLst>
          </p:cNvPr>
          <p:cNvSpPr txBox="1"/>
          <p:nvPr/>
        </p:nvSpPr>
        <p:spPr>
          <a:xfrm>
            <a:off x="261258" y="332742"/>
            <a:ext cx="1069288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2000" b="1" dirty="0"/>
              <a:t>Performance Based Flexible Solutions (PBFS)  </a:t>
            </a:r>
            <a:r>
              <a:rPr lang="en-US" sz="2000" dirty="0"/>
              <a:t>- “A flexible design approach that establishes design criteria based on project specific conditions and also on existing and future </a:t>
            </a:r>
            <a:r>
              <a:rPr lang="en-US" sz="2000" dirty="0">
                <a:solidFill>
                  <a:srgbClr val="00B0F0"/>
                </a:solidFill>
              </a:rPr>
              <a:t>roadway performance</a:t>
            </a:r>
            <a:r>
              <a:rPr lang="en-US" sz="2000" dirty="0"/>
              <a:t> is encouraged. Projects should be developed at the </a:t>
            </a:r>
            <a:r>
              <a:rPr lang="en-US" sz="2000" dirty="0">
                <a:solidFill>
                  <a:srgbClr val="00B0F0"/>
                </a:solidFill>
              </a:rPr>
              <a:t>minimum impact and cost </a:t>
            </a:r>
            <a:r>
              <a:rPr lang="en-US" sz="2000" dirty="0"/>
              <a:t>that will satisfy the goals, purpose, and need. “ </a:t>
            </a:r>
            <a:r>
              <a:rPr lang="en-US" sz="1600" dirty="0"/>
              <a:t>(</a:t>
            </a:r>
            <a:r>
              <a:rPr lang="en-US" sz="1600" i="1" dirty="0"/>
              <a:t>2022 KYTC Highway Design Guidance Manual)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b="1" dirty="0"/>
              <a:t>Transportation Systems, Management &amp; Operations (TSMO)</a:t>
            </a:r>
            <a:r>
              <a:rPr lang="en-US" sz="20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 “…a set of integrated strategies to </a:t>
            </a:r>
            <a:r>
              <a:rPr lang="en-US" sz="2000" dirty="0">
                <a:solidFill>
                  <a:srgbClr val="00B0F0"/>
                </a:solidFill>
                <a:effectLst/>
                <a:ea typeface="MS Mincho" panose="02020609040205080304" pitchFamily="49" charset="-128"/>
              </a:rPr>
              <a:t>optimize the performance </a:t>
            </a:r>
            <a:r>
              <a:rPr lang="en-US" sz="20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of operations on existing infrastructure through implementation of multimodal, cross-jurisdictional systems, services, and projects designed to preserve capacity and improve security, safety, and reliability of a transportation system. In simplest terms, TSMO is a way to address reliability, mobility, and congestion by utilizing strategies </a:t>
            </a:r>
            <a:r>
              <a:rPr lang="en-US" sz="2000" dirty="0">
                <a:solidFill>
                  <a:srgbClr val="00B0F0"/>
                </a:solidFill>
                <a:effectLst/>
                <a:ea typeface="MS Mincho" panose="02020609040205080304" pitchFamily="49" charset="-128"/>
              </a:rPr>
              <a:t>rather than only building out of congestion</a:t>
            </a:r>
            <a:r>
              <a:rPr lang="en-US" sz="20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.”.</a:t>
            </a:r>
            <a:r>
              <a:rPr lang="en-US" sz="2000" dirty="0">
                <a:effectLst/>
                <a:ea typeface="MS Mincho" panose="02020609040205080304" pitchFamily="49" charset="-128"/>
              </a:rPr>
              <a:t>  </a:t>
            </a:r>
            <a:r>
              <a:rPr lang="en-US" sz="2000" dirty="0">
                <a:effectLst/>
              </a:rPr>
              <a:t> </a:t>
            </a:r>
            <a:r>
              <a:rPr lang="en-US" sz="1600" i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(FHWA)</a:t>
            </a:r>
            <a:endParaRPr lang="en-US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2E61BB-E525-AA0C-17C7-876A1D3DC2D6}"/>
              </a:ext>
            </a:extLst>
          </p:cNvPr>
          <p:cNvSpPr/>
          <p:nvPr/>
        </p:nvSpPr>
        <p:spPr>
          <a:xfrm>
            <a:off x="3321690" y="2136710"/>
            <a:ext cx="2388637" cy="2397967"/>
          </a:xfrm>
          <a:prstGeom prst="ellipse">
            <a:avLst/>
          </a:prstGeom>
          <a:solidFill>
            <a:srgbClr val="3ABCF6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C14FCBF-A491-F059-34B8-5C2121187159}"/>
              </a:ext>
            </a:extLst>
          </p:cNvPr>
          <p:cNvSpPr/>
          <p:nvPr/>
        </p:nvSpPr>
        <p:spPr>
          <a:xfrm>
            <a:off x="4771047" y="2136709"/>
            <a:ext cx="2388637" cy="2397967"/>
          </a:xfrm>
          <a:prstGeom prst="ellipse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AD697-2C21-8656-548A-4DF63A8C1BE0}"/>
              </a:ext>
            </a:extLst>
          </p:cNvPr>
          <p:cNvSpPr txBox="1"/>
          <p:nvPr/>
        </p:nvSpPr>
        <p:spPr>
          <a:xfrm>
            <a:off x="3948396" y="3016780"/>
            <a:ext cx="125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PBFS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07713-F1E5-479D-2E8D-4964F9AFEA1C}"/>
              </a:ext>
            </a:extLst>
          </p:cNvPr>
          <p:cNvSpPr txBox="1"/>
          <p:nvPr/>
        </p:nvSpPr>
        <p:spPr>
          <a:xfrm>
            <a:off x="5312222" y="3016780"/>
            <a:ext cx="125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TSMO</a:t>
            </a:r>
          </a:p>
        </p:txBody>
      </p:sp>
    </p:spTree>
    <p:extLst>
      <p:ext uri="{BB962C8B-B14F-4D97-AF65-F5344CB8AC3E}">
        <p14:creationId xmlns:p14="http://schemas.microsoft.com/office/powerpoint/2010/main" val="252269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B36A-943D-C55C-B70E-A7789E9C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886" y="365388"/>
            <a:ext cx="5987144" cy="1362456"/>
          </a:xfrm>
        </p:spPr>
        <p:txBody>
          <a:bodyPr/>
          <a:lstStyle/>
          <a:p>
            <a:r>
              <a:rPr lang="en-US" dirty="0"/>
              <a:t>Why TSMO?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3C687-D4C7-2ED0-C774-B6CF82B6D0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14400" y="1830324"/>
            <a:ext cx="4297679" cy="4552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Kentucky’s Congestion Chart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17CDE-CB13-DB6B-7177-F1F713F12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6768" y="1671648"/>
            <a:ext cx="4297680" cy="4572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Launched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by FHWA in 2012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E0A6F-D7B5-98E4-5703-900574957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3664" y="2523744"/>
            <a:ext cx="4852416" cy="3499104"/>
          </a:xfrm>
        </p:spPr>
        <p:txBody>
          <a:bodyPr/>
          <a:lstStyle/>
          <a:p>
            <a:r>
              <a:rPr lang="en-US" dirty="0"/>
              <a:t>Identify operational needs</a:t>
            </a:r>
          </a:p>
          <a:p>
            <a:r>
              <a:rPr lang="en-US" dirty="0"/>
              <a:t>Desire for greater system safety, reliability and efficiency </a:t>
            </a:r>
          </a:p>
          <a:p>
            <a:r>
              <a:rPr lang="en-US" dirty="0"/>
              <a:t>TIM (Traffic Incident Management) in areas with limited alternative routes </a:t>
            </a:r>
          </a:p>
          <a:p>
            <a:r>
              <a:rPr lang="en-US" b="1" u="sng" dirty="0"/>
              <a:t>Traffic Signal Retiming reduces delay between 15%-40%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2177B-DB88-CEB1-EDC0-4E6ECD5C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A2EF4071-B663-C010-9343-995D769E42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9" y="2285619"/>
            <a:ext cx="5406919" cy="392010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7B4BD99-5EAB-2DC5-A506-74649B677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49" y="239351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09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023160"/>
      </a:lt2>
      <a:accent1>
        <a:srgbClr val="3ABCF6"/>
      </a:accent1>
      <a:accent2>
        <a:srgbClr val="000000"/>
      </a:accent2>
      <a:accent3>
        <a:srgbClr val="FFFFFF"/>
      </a:accent3>
      <a:accent4>
        <a:srgbClr val="0033A0"/>
      </a:accent4>
      <a:accent5>
        <a:srgbClr val="034A90"/>
      </a:accent5>
      <a:accent6>
        <a:srgbClr val="F2F2F2"/>
      </a:accent6>
      <a:hlink>
        <a:srgbClr val="0563C1"/>
      </a:hlink>
      <a:folHlink>
        <a:srgbClr val="494453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tnering Conference 2023 - KY 44 Study" id="{C8ACA671-84FC-4639-8305-31043BAED9C9}" vid="{B6313422-655D-4FCC-9A7D-92339F2006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dhcm5pY2s8L1VzZXJOYW1lPjxEYXRlVGltZT44LzI4LzIwMjMgMzowMjozNCBQTTwvRGF0ZVRpbWU+PExhYmVsU3RyaW5nPk5vIE1hcmtpbmc8L0xhYmVsU3RyaW5nPjwvaXRlbT48L2xhYmVsSGlzdG9yeT4=</Value>
</WrappedLabelHistory>
</file>

<file path=customXml/item3.xml><?xml version="1.0" encoding="utf-8"?>
<sisl xmlns:xsi="http://www.w3.org/2001/XMLSchema-instance" xmlns:xsd="http://www.w3.org/2001/XMLSchema" xmlns="http://www.boldonjames.com/2008/01/sie/internal/label" sislVersion="0" policy="f2020d7d-77c8-4294-a427-590ee8eb3328" origin="userSelected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2023</Year>
    <Day xmlns="b47a5aad-adfb-4dac-9d3f-47090e67d565">Wednesday</Day>
    <Speakers xmlns="b47a5aad-adfb-4dac-9d3f-47090e67d565">Douglas Smith, Tracy Lovell, Zach Neihof</Speakers>
    <Section xmlns="b47a5aad-adfb-4dac-9d3f-47090e67d565">9</Section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8D7BA3-8A6F-4F51-B1EE-3B01AA004F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F58F43-963B-4CF9-88DF-E0BD41C4B393}">
  <ds:schemaRefs>
    <ds:schemaRef ds:uri="http://www.w3.org/2001/XMLSchema"/>
    <ds:schemaRef ds:uri="http://www.boldonjames.com/2016/02/Classifier/internal/wrappedLabelHistory"/>
  </ds:schemaRefs>
</ds:datastoreItem>
</file>

<file path=customXml/itemProps3.xml><?xml version="1.0" encoding="utf-8"?>
<ds:datastoreItem xmlns:ds="http://schemas.openxmlformats.org/officeDocument/2006/customXml" ds:itemID="{9F33AD16-A8D3-4AE1-8401-133871858E41}">
  <ds:schemaRefs>
    <ds:schemaRef ds:uri="http://www.w3.org/2001/XMLSchema"/>
    <ds:schemaRef ds:uri="http://www.boldonjames.com/2008/01/sie/internal/label"/>
  </ds:schemaRefs>
</ds:datastoreItem>
</file>

<file path=customXml/itemProps4.xml><?xml version="1.0" encoding="utf-8"?>
<ds:datastoreItem xmlns:ds="http://schemas.openxmlformats.org/officeDocument/2006/customXml" ds:itemID="{1B19A930-1B99-4E6A-8FC0-F4EC96DB90CA}">
  <ds:schemaRefs>
    <ds:schemaRef ds:uri="http://purl.org/dc/elements/1.1/"/>
    <ds:schemaRef ds:uri="230e9df3-be65-4c73-a93b-d1236ebd677e"/>
    <ds:schemaRef ds:uri="71af3243-3dd4-4a8d-8c0d-dd76da1f02a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16c05727-aa75-4e4a-9b5f-8a80a1165891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6962DD5D-BD98-4E38-93EC-91401805D52A}"/>
</file>

<file path=docProps/app.xml><?xml version="1.0" encoding="utf-8"?>
<Properties xmlns="http://schemas.openxmlformats.org/officeDocument/2006/extended-properties" xmlns:vt="http://schemas.openxmlformats.org/officeDocument/2006/docPropsVTypes">
  <Template>Partnering Conference 2023 - KY 44 Study</Template>
  <TotalTime>1656</TotalTime>
  <Words>2404</Words>
  <Application>Microsoft Office PowerPoint</Application>
  <PresentationFormat>Widescreen</PresentationFormat>
  <Paragraphs>410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Avenir Next LT Pro</vt:lpstr>
      <vt:lpstr>Calibri</vt:lpstr>
      <vt:lpstr>Calibri Light</vt:lpstr>
      <vt:lpstr>Courier New</vt:lpstr>
      <vt:lpstr>Wingdings</vt:lpstr>
      <vt:lpstr>Office Theme</vt:lpstr>
      <vt:lpstr>PowerPoint Presentation</vt:lpstr>
      <vt:lpstr>CORE Project team</vt:lpstr>
      <vt:lpstr>the project</vt:lpstr>
      <vt:lpstr>WhaT led to the study?</vt:lpstr>
      <vt:lpstr>What led to the study?</vt:lpstr>
      <vt:lpstr>What led to the study?</vt:lpstr>
      <vt:lpstr>What led to the study?</vt:lpstr>
      <vt:lpstr>PowerPoint Presentation</vt:lpstr>
      <vt:lpstr>Why TSMO? </vt:lpstr>
      <vt:lpstr>KY 44 from a user’s perspective….</vt:lpstr>
      <vt:lpstr>Early phases of the work  TEAM MEETINGs 1 &amp; 2</vt:lpstr>
      <vt:lpstr>Corridor haS different growth rates, mixed rural and urban sections </vt:lpstr>
      <vt:lpstr>High # of Angle and Opposing Left Turn Crashes</vt:lpstr>
      <vt:lpstr>PowerPoint Presentation</vt:lpstr>
      <vt:lpstr>Existing SpeeDs</vt:lpstr>
      <vt:lpstr>Complete streets</vt:lpstr>
      <vt:lpstr>Systems management approach</vt:lpstr>
      <vt:lpstr>PowerPoint Presentation</vt:lpstr>
      <vt:lpstr>PowerPoint Presentation</vt:lpstr>
      <vt:lpstr>Network Connections Modeled</vt:lpstr>
      <vt:lpstr>PowerPoint Presentation</vt:lpstr>
      <vt:lpstr>And then it started to come together  Balancing LOS and safety was central, AND…</vt:lpstr>
      <vt:lpstr>More findings</vt:lpstr>
      <vt:lpstr>Traffic volume vs LOS</vt:lpstr>
      <vt:lpstr>Crash density 2017-2021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Stakeholder input</vt:lpstr>
      <vt:lpstr>Stakeholder input</vt:lpstr>
      <vt:lpstr>Stakeholder input</vt:lpstr>
      <vt:lpstr>SORTING OUT THE PROGRAM:  Prioritization &amp; timing</vt:lpstr>
      <vt:lpstr>SORTING OUT THE PROGRAM:  Prioritization &amp; timing – look deeper</vt:lpstr>
      <vt:lpstr>PowerPoint Presentation</vt:lpstr>
      <vt:lpstr>PowerPoint Presentation</vt:lpstr>
      <vt:lpstr>PowerPoint Presentation</vt:lpstr>
      <vt:lpstr>conclusions</vt:lpstr>
      <vt:lpstr>Thank you!</vt:lpstr>
    </vt:vector>
  </TitlesOfParts>
  <Company>WSP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KY44 Programming Study with a TSMO Approach</dc:title>
  <dc:creator>Smith, Douglas</dc:creator>
  <cp:lastModifiedBy>Jones, Karen G (KYTC)</cp:lastModifiedBy>
  <cp:revision>28</cp:revision>
  <dcterms:created xsi:type="dcterms:W3CDTF">2023-08-11T12:03:56Z</dcterms:created>
  <dcterms:modified xsi:type="dcterms:W3CDTF">2023-08-30T15:52:37Z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  <property fmtid="{D5CDD505-2E9C-101B-9397-08002B2CF9AE}" pid="3" name="docIndexRef">
    <vt:lpwstr>36e989b2-8abe-4335-b646-86b3b3da9182</vt:lpwstr>
  </property>
  <property fmtid="{D5CDD505-2E9C-101B-9397-08002B2CF9AE}" pid="4" name="bjDocumentSecurityLabel">
    <vt:lpwstr>No Marking</vt:lpwstr>
  </property>
  <property fmtid="{D5CDD505-2E9C-101B-9397-08002B2CF9AE}" pid="5" name="bjClsUserRVM">
    <vt:lpwstr>[]</vt:lpwstr>
  </property>
  <property fmtid="{D5CDD505-2E9C-101B-9397-08002B2CF9AE}" pid="6" name="bjSaver">
    <vt:lpwstr>u0w1rtuQZu1Zx7on+KfpQsUsM7FdM01j</vt:lpwstr>
  </property>
  <property fmtid="{D5CDD505-2E9C-101B-9397-08002B2CF9AE}" pid="7" name="bjLabelHistoryID">
    <vt:lpwstr>{6FF58F43-963B-4CF9-88DF-E0BD41C4B393}</vt:lpwstr>
  </property>
</Properties>
</file>